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0" r:id="rId6"/>
  </p:sldMasterIdLst>
  <p:notesMasterIdLst>
    <p:notesMasterId r:id="rId37"/>
  </p:notesMasterIdLst>
  <p:sldIdLst>
    <p:sldId id="256" r:id="rId7"/>
    <p:sldId id="269" r:id="rId8"/>
    <p:sldId id="270" r:id="rId9"/>
    <p:sldId id="273" r:id="rId10"/>
    <p:sldId id="292" r:id="rId11"/>
    <p:sldId id="274" r:id="rId12"/>
    <p:sldId id="275" r:id="rId13"/>
    <p:sldId id="276" r:id="rId14"/>
    <p:sldId id="277" r:id="rId15"/>
    <p:sldId id="293" r:id="rId16"/>
    <p:sldId id="278" r:id="rId17"/>
    <p:sldId id="279" r:id="rId18"/>
    <p:sldId id="295" r:id="rId19"/>
    <p:sldId id="297" r:id="rId20"/>
    <p:sldId id="296" r:id="rId21"/>
    <p:sldId id="281" r:id="rId22"/>
    <p:sldId id="298" r:id="rId23"/>
    <p:sldId id="299" r:id="rId24"/>
    <p:sldId id="300" r:id="rId25"/>
    <p:sldId id="284" r:id="rId26"/>
    <p:sldId id="285" r:id="rId27"/>
    <p:sldId id="304" r:id="rId28"/>
    <p:sldId id="301" r:id="rId29"/>
    <p:sldId id="286" r:id="rId30"/>
    <p:sldId id="287" r:id="rId31"/>
    <p:sldId id="303" r:id="rId32"/>
    <p:sldId id="288" r:id="rId33"/>
    <p:sldId id="289" r:id="rId34"/>
    <p:sldId id="264" r:id="rId35"/>
    <p:sldId id="263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11"/>
    <a:srgbClr val="0078D7"/>
    <a:srgbClr val="F5962C"/>
    <a:srgbClr val="7FBA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37"/>
  </p:normalViewPr>
  <p:slideViewPr>
    <p:cSldViewPr snapToGrid="0">
      <p:cViewPr varScale="1">
        <p:scale>
          <a:sx n="126" d="100"/>
          <a:sy n="126" d="100"/>
        </p:scale>
        <p:origin x="87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sau\Desktop\MsCloudSummit\Pric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sau\Desktop\MsCloudSummit\Pric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sau\Desktop\MsCloudSummit\Pric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[Pricing.xlsx]Feuil1!Tableau croisé dynamique1</c:name>
    <c:fmtId val="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Prix par </a:t>
            </a:r>
            <a:r>
              <a:rPr lang="en-US" sz="1800" b="0" i="0" baseline="0" dirty="0" err="1">
                <a:effectLst/>
              </a:rPr>
              <a:t>mois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sur</a:t>
            </a:r>
            <a:r>
              <a:rPr lang="en-US" sz="1800" b="0" i="0" baseline="0" dirty="0">
                <a:effectLst/>
              </a:rPr>
              <a:t> la base de 10 GO de </a:t>
            </a:r>
            <a:r>
              <a:rPr lang="en-US" sz="1800" b="0" i="0" baseline="0" dirty="0" err="1">
                <a:effectLst/>
              </a:rPr>
              <a:t>données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Feuil1!$B$3:$B$4</c:f>
              <c:strCache>
                <c:ptCount val="1"/>
                <c:pt idx="0">
                  <c:v>Premium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Feuil1!$A$5:$A$8</c:f>
              <c:strCache>
                <c:ptCount val="3"/>
                <c:pt idx="0">
                  <c:v>Table Storage</c:v>
                </c:pt>
                <c:pt idx="1">
                  <c:v>DocumentDB</c:v>
                </c:pt>
                <c:pt idx="2">
                  <c:v>SQL DB</c:v>
                </c:pt>
              </c:strCache>
            </c:strRef>
          </c:cat>
          <c:val>
            <c:numRef>
              <c:f>Feuil1!$B$5:$B$8</c:f>
              <c:numCache>
                <c:formatCode>General</c:formatCode>
                <c:ptCount val="3"/>
                <c:pt idx="1">
                  <c:v>21.08</c:v>
                </c:pt>
                <c:pt idx="2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C-485A-ACB8-CDE7B33F7ABA}"/>
            </c:ext>
          </c:extLst>
        </c:ser>
        <c:ser>
          <c:idx val="1"/>
          <c:order val="1"/>
          <c:tx>
            <c:strRef>
              <c:f>Feuil1!$C$3:$C$4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Feuil1!$A$5:$A$8</c:f>
              <c:strCache>
                <c:ptCount val="3"/>
                <c:pt idx="0">
                  <c:v>Table Storage</c:v>
                </c:pt>
                <c:pt idx="1">
                  <c:v>DocumentDB</c:v>
                </c:pt>
                <c:pt idx="2">
                  <c:v>SQL DB</c:v>
                </c:pt>
              </c:strCache>
            </c:strRef>
          </c:cat>
          <c:val>
            <c:numRef>
              <c:f>Feuil1!$C$5:$C$8</c:f>
              <c:numCache>
                <c:formatCode>General</c:formatCode>
                <c:ptCount val="3"/>
                <c:pt idx="0">
                  <c:v>0.11</c:v>
                </c:pt>
                <c:pt idx="1">
                  <c:v>7.13</c:v>
                </c:pt>
                <c:pt idx="2">
                  <c:v>12.67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C-485A-ACB8-CDE7B33F7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385152"/>
        <c:axId val="-2074284656"/>
      </c:barChart>
      <c:catAx>
        <c:axId val="-207338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284656"/>
        <c:crosses val="autoZero"/>
        <c:auto val="1"/>
        <c:lblAlgn val="ctr"/>
        <c:lblOffset val="100"/>
        <c:noMultiLvlLbl val="0"/>
      </c:catAx>
      <c:valAx>
        <c:axId val="-207428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3385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[Pricing.xlsx]Feuil2!Tableau croisé dynamique2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Prix par mois sur la base de 100 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Feuil2!$B$3:$B$4</c:f>
              <c:strCache>
                <c:ptCount val="1"/>
                <c:pt idx="0">
                  <c:v>10 DTU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Feuil2!$A$5:$A$7</c:f>
              <c:strCache>
                <c:ptCount val="2"/>
                <c:pt idx="0">
                  <c:v>SQLDB</c:v>
                </c:pt>
                <c:pt idx="1">
                  <c:v>SQLDW</c:v>
                </c:pt>
              </c:strCache>
            </c:strRef>
          </c:cat>
          <c:val>
            <c:numRef>
              <c:f>Feuil2!$B$5:$B$7</c:f>
              <c:numCache>
                <c:formatCode>General</c:formatCode>
                <c:ptCount val="2"/>
                <c:pt idx="0" formatCode="#,##0\ &quot;€&quot;">
                  <c:v>12.67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5-4805-BDB1-8A502ED5734A}"/>
            </c:ext>
          </c:extLst>
        </c:ser>
        <c:ser>
          <c:idx val="1"/>
          <c:order val="1"/>
          <c:tx>
            <c:strRef>
              <c:f>Feuil2!$C$3:$C$4</c:f>
              <c:strCache>
                <c:ptCount val="1"/>
                <c:pt idx="0">
                  <c:v>100 DWU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Feuil2!$A$5:$A$7</c:f>
              <c:strCache>
                <c:ptCount val="2"/>
                <c:pt idx="0">
                  <c:v>SQLDB</c:v>
                </c:pt>
                <c:pt idx="1">
                  <c:v>SQLDW</c:v>
                </c:pt>
              </c:strCache>
            </c:strRef>
          </c:cat>
          <c:val>
            <c:numRef>
              <c:f>Feuil2!$C$5:$C$7</c:f>
              <c:numCache>
                <c:formatCode>#,##0\ "€"</c:formatCode>
                <c:ptCount val="2"/>
                <c:pt idx="1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5-4805-BDB1-8A502ED5734A}"/>
            </c:ext>
          </c:extLst>
        </c:ser>
        <c:ser>
          <c:idx val="2"/>
          <c:order val="2"/>
          <c:tx>
            <c:strRef>
              <c:f>Feuil2!$D$3:$D$4</c:f>
              <c:strCache>
                <c:ptCount val="1"/>
                <c:pt idx="0">
                  <c:v>4000 DTU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Feuil2!$A$5:$A$7</c:f>
              <c:strCache>
                <c:ptCount val="2"/>
                <c:pt idx="0">
                  <c:v>SQLDB</c:v>
                </c:pt>
                <c:pt idx="1">
                  <c:v>SQLDW</c:v>
                </c:pt>
              </c:strCache>
            </c:strRef>
          </c:cat>
          <c:val>
            <c:numRef>
              <c:f>Feuil2!$D$5:$D$7</c:f>
              <c:numCache>
                <c:formatCode>General</c:formatCode>
                <c:ptCount val="2"/>
                <c:pt idx="0" formatCode="#,##0\ &quot;€&quot;">
                  <c:v>13495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5-4805-BDB1-8A502ED5734A}"/>
            </c:ext>
          </c:extLst>
        </c:ser>
        <c:ser>
          <c:idx val="3"/>
          <c:order val="3"/>
          <c:tx>
            <c:strRef>
              <c:f>Feuil2!$E$3:$E$4</c:f>
              <c:strCache>
                <c:ptCount val="1"/>
                <c:pt idx="0">
                  <c:v>6000 DWU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Feuil2!$A$5:$A$7</c:f>
              <c:strCache>
                <c:ptCount val="2"/>
                <c:pt idx="0">
                  <c:v>SQLDB</c:v>
                </c:pt>
                <c:pt idx="1">
                  <c:v>SQLDW</c:v>
                </c:pt>
              </c:strCache>
            </c:strRef>
          </c:cat>
          <c:val>
            <c:numRef>
              <c:f>Feuil2!$E$5:$E$7</c:f>
              <c:numCache>
                <c:formatCode>#,##0\ "€"</c:formatCode>
                <c:ptCount val="2"/>
                <c:pt idx="1">
                  <c:v>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5-4805-BDB1-8A502ED57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835440"/>
        <c:axId val="-2073279520"/>
      </c:barChart>
      <c:catAx>
        <c:axId val="-207483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3279520"/>
        <c:crosses val="autoZero"/>
        <c:auto val="1"/>
        <c:lblAlgn val="ctr"/>
        <c:lblOffset val="100"/>
        <c:noMultiLvlLbl val="0"/>
      </c:catAx>
      <c:valAx>
        <c:axId val="-207327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835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SQLDB!$B$25:$B$26</c:f>
              <c:strCache>
                <c:ptCount val="2"/>
                <c:pt idx="0">
                  <c:v>Base 1 TO</c:v>
                </c:pt>
                <c:pt idx="1">
                  <c:v>Prix / Mois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SQLDB!$A$27:$A$28</c:f>
              <c:strCache>
                <c:ptCount val="2"/>
                <c:pt idx="0">
                  <c:v>Azure Blob Storage</c:v>
                </c:pt>
                <c:pt idx="1">
                  <c:v>Data Lake Storage</c:v>
                </c:pt>
              </c:strCache>
            </c:strRef>
          </c:cat>
          <c:val>
            <c:numRef>
              <c:f>SQLDB!$B$27:$B$28</c:f>
              <c:numCache>
                <c:formatCode>General</c:formatCode>
                <c:ptCount val="2"/>
                <c:pt idx="0">
                  <c:v>21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7-4106-A939-DD945F2F1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894544"/>
        <c:axId val="-2074891168"/>
      </c:barChart>
      <c:catAx>
        <c:axId val="-207489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891168"/>
        <c:crosses val="autoZero"/>
        <c:auto val="1"/>
        <c:lblAlgn val="ctr"/>
        <c:lblOffset val="100"/>
        <c:noMultiLvlLbl val="0"/>
      </c:catAx>
      <c:valAx>
        <c:axId val="-207489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89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C909D-437F-49DB-B239-B24642563DB8}" type="datetimeFigureOut">
              <a:rPr lang="tr-TR" smtClean="0"/>
              <a:t>24.01.2017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9E02-C189-4A59-9230-2F54E7E8B48B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pbs.twimg.com/profile_images/600621946213179392/lIYxDU3U.png" TargetMode="External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jpg"/><Relationship Id="rId21" Type="http://schemas.openxmlformats.org/officeDocument/2006/relationships/image" Target="../media/image25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2" Type="http://schemas.openxmlformats.org/officeDocument/2006/relationships/image" Target="../media/image7.jpe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19.jp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5.jp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gif"/><Relationship Id="rId30" Type="http://schemas.openxmlformats.org/officeDocument/2006/relationships/image" Target="../media/image3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07" y="3168670"/>
            <a:ext cx="2597877" cy="18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3239343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3239343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4309318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1254968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261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8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269480"/>
            <a:ext cx="648072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3291831"/>
            <a:ext cx="6480720" cy="5040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5486"/>
            <a:ext cx="2170674" cy="21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3239343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3239343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76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95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566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4309318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20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79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40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1254968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61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269480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3291831"/>
            <a:ext cx="7772400" cy="5040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470"/>
            <a:ext cx="2370738" cy="21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269480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3291831"/>
            <a:ext cx="7772400" cy="5040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Chapter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08" y="51470"/>
            <a:ext cx="2736303" cy="24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4642">
            <a:off x="7083371" y="-101455"/>
            <a:ext cx="2092710" cy="209271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269480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Demo1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3291831"/>
            <a:ext cx="7772400" cy="5040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Demo</a:t>
            </a:r>
          </a:p>
        </p:txBody>
      </p:sp>
    </p:spTree>
    <p:extLst>
      <p:ext uri="{BB962C8B-B14F-4D97-AF65-F5344CB8AC3E}">
        <p14:creationId xmlns:p14="http://schemas.microsoft.com/office/powerpoint/2010/main" val="185387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28" y="2374558"/>
            <a:ext cx="1013892" cy="75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5566"/>
            <a:ext cx="3312368" cy="33123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547" y="6"/>
            <a:ext cx="4577103" cy="51434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72" y="784933"/>
            <a:ext cx="2308104" cy="540000"/>
          </a:xfrm>
          <a:prstGeom prst="rect">
            <a:avLst/>
          </a:prstGeom>
        </p:spPr>
      </p:pic>
      <p:pic>
        <p:nvPicPr>
          <p:cNvPr id="27" name="Picture 6" descr="See original imag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6" y="144754"/>
            <a:ext cx="168377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ee original imag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13" y="789573"/>
            <a:ext cx="1902064" cy="5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62" y="4533262"/>
            <a:ext cx="540000" cy="540000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44" y="4234198"/>
            <a:ext cx="999921" cy="243945"/>
          </a:xfrm>
          <a:prstGeom prst="rect">
            <a:avLst/>
          </a:prstGeom>
        </p:spPr>
      </p:pic>
      <p:pic>
        <p:nvPicPr>
          <p:cNvPr id="31" name="Picture 10" descr="See original image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1" y="136879"/>
            <a:ext cx="1905647" cy="5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53" y="1577547"/>
            <a:ext cx="1302873" cy="1166071"/>
          </a:xfrm>
          <a:prstGeom prst="rect">
            <a:avLst/>
          </a:prstGeom>
        </p:spPr>
      </p:pic>
      <p:pic>
        <p:nvPicPr>
          <p:cNvPr id="34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37" y="2578323"/>
            <a:ext cx="1223874" cy="270786"/>
          </a:xfrm>
          <a:prstGeom prst="rect">
            <a:avLst/>
          </a:prstGeom>
        </p:spPr>
      </p:pic>
      <p:pic>
        <p:nvPicPr>
          <p:cNvPr id="35" name="Imag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26674" y="4642443"/>
            <a:ext cx="1110728" cy="321639"/>
          </a:xfrm>
          <a:prstGeom prst="rect">
            <a:avLst/>
          </a:prstGeom>
        </p:spPr>
      </p:pic>
      <p:pic>
        <p:nvPicPr>
          <p:cNvPr id="36" name="Image 11" descr="Azure User Group FR">
            <a:hlinkClick r:id="rId13"/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4671" r="4047" b="9737"/>
          <a:stretch/>
        </p:blipFill>
        <p:spPr bwMode="auto">
          <a:xfrm>
            <a:off x="5941898" y="4533880"/>
            <a:ext cx="585167" cy="5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67010" y="4704304"/>
            <a:ext cx="951603" cy="197917"/>
          </a:xfrm>
          <a:prstGeom prst="rect">
            <a:avLst/>
          </a:prstGeom>
        </p:spPr>
      </p:pic>
      <p:pic>
        <p:nvPicPr>
          <p:cNvPr id="38" name="Picture 1" descr="logo-blanc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4"/>
          <a:stretch>
            <a:fillRect/>
          </a:stretch>
        </p:blipFill>
        <p:spPr bwMode="auto">
          <a:xfrm>
            <a:off x="8316416" y="4683926"/>
            <a:ext cx="755998" cy="238672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41" y="1878448"/>
            <a:ext cx="1376469" cy="550587"/>
          </a:xfrm>
          <a:prstGeom prst="rect">
            <a:avLst/>
          </a:prstGeom>
        </p:spPr>
      </p:pic>
      <p:pic>
        <p:nvPicPr>
          <p:cNvPr id="41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52" y="3841398"/>
            <a:ext cx="583812" cy="297159"/>
          </a:xfrm>
          <a:prstGeom prst="rect">
            <a:avLst/>
          </a:prstGeom>
        </p:spPr>
      </p:pic>
      <p:pic>
        <p:nvPicPr>
          <p:cNvPr id="42" name="Picture 18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649" y="3812118"/>
            <a:ext cx="962299" cy="306982"/>
          </a:xfrm>
          <a:prstGeom prst="rect">
            <a:avLst/>
          </a:prstGeom>
        </p:spPr>
      </p:pic>
      <p:pic>
        <p:nvPicPr>
          <p:cNvPr id="43" name="Picture 19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20" y="1930423"/>
            <a:ext cx="1511569" cy="4044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9" y="3124838"/>
            <a:ext cx="1284136" cy="5260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22" y="3225069"/>
            <a:ext cx="1150640" cy="4412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30" y="3841398"/>
            <a:ext cx="921253" cy="251152"/>
          </a:xfrm>
          <a:prstGeom prst="rect">
            <a:avLst/>
          </a:prstGeom>
        </p:spPr>
      </p:pic>
      <p:pic>
        <p:nvPicPr>
          <p:cNvPr id="51" name="Picture 2" descr="http://neoxy.be/wp-content/uploads/2016/11/logo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77" y="4235610"/>
            <a:ext cx="956832" cy="2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79" y="4559361"/>
            <a:ext cx="1444222" cy="3640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6" y="4544983"/>
            <a:ext cx="1751047" cy="392820"/>
          </a:xfrm>
          <a:prstGeom prst="rect">
            <a:avLst/>
          </a:prstGeom>
        </p:spPr>
      </p:pic>
      <p:sp>
        <p:nvSpPr>
          <p:cNvPr id="54" name="TextBox 53"/>
          <p:cNvSpPr txBox="1"/>
          <p:nvPr userDrawn="1"/>
        </p:nvSpPr>
        <p:spPr>
          <a:xfrm>
            <a:off x="107331" y="572437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Merci beaucoup à nos sponsors!</a:t>
            </a:r>
          </a:p>
          <a:p>
            <a:pPr algn="ctr"/>
            <a:r>
              <a:rPr lang="fr-BE" sz="24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noProof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 to all our sponsors! </a:t>
            </a:r>
          </a:p>
          <a:p>
            <a:pPr algn="ctr"/>
            <a:endParaRPr lang="en-US" sz="2400" noProof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400" noProof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Join the conversation </a:t>
            </a:r>
          </a:p>
          <a:p>
            <a:pPr algn="ctr"/>
            <a:endParaRPr lang="fr-BE" sz="2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BE"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#MSCloudSummit</a:t>
            </a:r>
          </a:p>
          <a:p>
            <a:pPr algn="ctr"/>
            <a:r>
              <a:rPr lang="fr-BE"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@MSCloudSummit</a:t>
            </a:r>
            <a:endParaRPr lang="tr-TR" sz="2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5" y="3113861"/>
            <a:ext cx="695424" cy="6397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05" y="4210978"/>
            <a:ext cx="419001" cy="290384"/>
          </a:xfrm>
          <a:prstGeom prst="rect">
            <a:avLst/>
          </a:prstGeom>
        </p:spPr>
      </p:pic>
      <p:pic>
        <p:nvPicPr>
          <p:cNvPr id="39" name="Picture 2" descr="https://media.licdn.com/media/p/8/000/1ac/03d/25330d8.png"/>
          <p:cNvPicPr>
            <a:picLocks noChangeAspect="1" noChangeArrowheads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18591" r="5086" b="19158"/>
          <a:stretch/>
        </p:blipFill>
        <p:spPr bwMode="auto">
          <a:xfrm>
            <a:off x="5001172" y="1373132"/>
            <a:ext cx="1973823" cy="4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mscloudsummit.fr/wp-content/uploads/2016/12/ORANGE_OBS_LOGO_Lockup_Right_black_text_rgb_ENGLISH.jp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05" y="1358830"/>
            <a:ext cx="1311757" cy="4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80" y="4229361"/>
            <a:ext cx="1014477" cy="253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4" y="2577618"/>
            <a:ext cx="1158981" cy="4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99992" y="0"/>
            <a:ext cx="4644008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89748" y="1232922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Merci Beaucoup!</a:t>
            </a:r>
            <a:r>
              <a:rPr lang="fr-BE" sz="28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you! </a:t>
            </a:r>
          </a:p>
          <a:p>
            <a:pPr algn="ctr"/>
            <a:endParaRPr lang="fr-BE" sz="2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800" noProof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Join the conversation </a:t>
            </a:r>
          </a:p>
          <a:p>
            <a:pPr algn="ctr"/>
            <a:endParaRPr lang="fr-BE" sz="2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BE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#MSCloudSummit</a:t>
            </a:r>
          </a:p>
          <a:p>
            <a:pPr algn="ctr"/>
            <a:r>
              <a:rPr lang="fr-BE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@MSCloudSummit</a:t>
            </a:r>
            <a:endParaRPr lang="tr-TR" sz="2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8063"/>
            <a:ext cx="4122282" cy="28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7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3937D59-5EDB-4C39-B697-625748F703B6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9" r:id="rId5"/>
    <p:sldLayoutId id="2147483678" r:id="rId6"/>
    <p:sldLayoutId id="2147483677" r:id="rId7"/>
    <p:sldLayoutId id="214748369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27168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307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F31DC1F-5561-484E-AB46-68C682854F61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8" y="4165709"/>
            <a:ext cx="1223577" cy="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777530"/>
            <a:ext cx="7671732" cy="365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#MSCloudSummit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Cloud</a:t>
            </a:r>
            <a:r>
              <a:rPr lang="en-US" b="1" baseline="0" dirty="0">
                <a:solidFill>
                  <a:schemeClr val="accent1"/>
                </a:solidFill>
              </a:rPr>
              <a:t> Summit </a:t>
            </a:r>
            <a:r>
              <a:rPr lang="en-US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Paris 2017</a:t>
            </a:r>
            <a:endParaRPr lang="en-US" sz="140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27168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08788" y="3994047"/>
            <a:ext cx="1459711" cy="93874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94121" y="4932792"/>
            <a:ext cx="3749879" cy="21070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fr-FR" sz="1050" i="0" baseline="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événement proposé par Agile.Net, aOS, AZUG FR, CMD, GUSS</a:t>
            </a:r>
            <a:endParaRPr lang="fr-FR" sz="1050" i="0" noProof="0" dirty="0"/>
          </a:p>
        </p:txBody>
      </p:sp>
    </p:spTree>
    <p:extLst>
      <p:ext uri="{BB962C8B-B14F-4D97-AF65-F5344CB8AC3E}">
        <p14:creationId xmlns:p14="http://schemas.microsoft.com/office/powerpoint/2010/main" val="42926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4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51" y="3601695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Consultant &amp; MVP - Data Platform chez SCOP IT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2650" y="2676902"/>
            <a:ext cx="58946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Azure Data Platform</a:t>
            </a:r>
          </a:p>
          <a:p>
            <a:r>
              <a:rPr lang="fr-FR" sz="2000" b="1" dirty="0"/>
              <a:t>Quelle solution pour quel usage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650" y="3365336"/>
            <a:ext cx="4860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Sauget Charles-Henri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650" y="3924356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kumimoji="0"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SaugetCh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architectures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A travers l’évolution d’une application de e-commerce dans le cloud.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Répondre aux besoins : </a:t>
            </a:r>
          </a:p>
          <a:p>
            <a:r>
              <a:rPr lang="fr-FR" sz="2000" dirty="0"/>
              <a:t>Données non structurées</a:t>
            </a:r>
          </a:p>
          <a:p>
            <a:r>
              <a:rPr lang="fr-FR" sz="2000" dirty="0"/>
              <a:t>Analyses en temps réels</a:t>
            </a:r>
          </a:p>
          <a:p>
            <a:r>
              <a:rPr lang="fr-FR" sz="2000" dirty="0"/>
              <a:t>Optimisation des coûts</a:t>
            </a:r>
          </a:p>
        </p:txBody>
      </p:sp>
    </p:spTree>
    <p:extLst>
      <p:ext uri="{BB962C8B-B14F-4D97-AF65-F5344CB8AC3E}">
        <p14:creationId xmlns:p14="http://schemas.microsoft.com/office/powerpoint/2010/main" val="131415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L’architecture initiale</a:t>
            </a:r>
          </a:p>
        </p:txBody>
      </p:sp>
      <p:cxnSp>
        <p:nvCxnSpPr>
          <p:cNvPr id="4" name="Connecteur droit avec flèche 3"/>
          <p:cNvCxnSpPr>
            <a:stCxn id="3" idx="3"/>
            <a:endCxn id="5" idx="1"/>
          </p:cNvCxnSpPr>
          <p:nvPr/>
        </p:nvCxnSpPr>
        <p:spPr>
          <a:xfrm flipV="1">
            <a:off x="1341598" y="2312979"/>
            <a:ext cx="95756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3"/>
            <a:endCxn id="6" idx="1"/>
          </p:cNvCxnSpPr>
          <p:nvPr/>
        </p:nvCxnSpPr>
        <p:spPr>
          <a:xfrm>
            <a:off x="3175795" y="2312979"/>
            <a:ext cx="915808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6" idx="3"/>
            <a:endCxn id="7" idx="1"/>
          </p:cNvCxnSpPr>
          <p:nvPr/>
        </p:nvCxnSpPr>
        <p:spPr>
          <a:xfrm>
            <a:off x="4921866" y="2312980"/>
            <a:ext cx="81775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7" idx="3"/>
            <a:endCxn id="18" idx="1"/>
          </p:cNvCxnSpPr>
          <p:nvPr/>
        </p:nvCxnSpPr>
        <p:spPr>
          <a:xfrm flipV="1">
            <a:off x="6569884" y="1467350"/>
            <a:ext cx="872330" cy="8456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3"/>
            <a:endCxn id="17" idx="1"/>
          </p:cNvCxnSpPr>
          <p:nvPr/>
        </p:nvCxnSpPr>
        <p:spPr>
          <a:xfrm>
            <a:off x="6569884" y="2312980"/>
            <a:ext cx="960504" cy="4444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263096" y="2034315"/>
            <a:ext cx="1386726" cy="1206688"/>
            <a:chOff x="263096" y="2034315"/>
            <a:chExt cx="1386726" cy="12066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9" y="2034315"/>
              <a:ext cx="769919" cy="55733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63096" y="2594672"/>
              <a:ext cx="1386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Site </a:t>
              </a:r>
            </a:p>
            <a:p>
              <a:pPr algn="ctr"/>
              <a:r>
                <a:rPr lang="fr-FR" dirty="0"/>
                <a:t>E-Commerce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146676" y="1942703"/>
            <a:ext cx="1181606" cy="1129459"/>
            <a:chOff x="2146676" y="1942703"/>
            <a:chExt cx="1181606" cy="112945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9164" y="1942703"/>
              <a:ext cx="876631" cy="74055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46676" y="2702830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Serveur IIS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873172" y="1904496"/>
            <a:ext cx="1319464" cy="1210996"/>
            <a:chOff x="3873172" y="1904496"/>
            <a:chExt cx="1319464" cy="121099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1603" y="1904496"/>
              <a:ext cx="830263" cy="816967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873172" y="2746160"/>
              <a:ext cx="131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Serveur SQL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510761" y="1904496"/>
            <a:ext cx="1287981" cy="1518792"/>
            <a:chOff x="6439079" y="1904496"/>
            <a:chExt cx="1287981" cy="151879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939" y="1904496"/>
              <a:ext cx="830263" cy="816967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439079" y="2776957"/>
              <a:ext cx="12879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Répliquât </a:t>
              </a:r>
            </a:p>
            <a:p>
              <a:pPr algn="ctr"/>
              <a:r>
                <a:rPr lang="fr-FR" dirty="0"/>
                <a:t>Read-</a:t>
              </a:r>
              <a:r>
                <a:rPr lang="fr-FR" dirty="0" err="1"/>
                <a:t>Intent</a:t>
              </a:r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442214" y="645088"/>
            <a:ext cx="1800749" cy="1006928"/>
            <a:chOff x="7442214" y="696489"/>
            <a:chExt cx="1800749" cy="100692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368" y="696489"/>
              <a:ext cx="916443" cy="747902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442214" y="1334085"/>
              <a:ext cx="1800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Requêtes Ad-Hoc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006049" y="2312979"/>
            <a:ext cx="2061270" cy="1494291"/>
            <a:chOff x="7181693" y="2178542"/>
            <a:chExt cx="2061270" cy="149429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6032" y="2178542"/>
              <a:ext cx="740728" cy="8888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181693" y="3026502"/>
              <a:ext cx="2061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Analyse de données</a:t>
              </a:r>
            </a:p>
            <a:p>
              <a:pPr algn="ctr"/>
              <a:r>
                <a:rPr lang="fr-FR" dirty="0"/>
                <a:t>SSRS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07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Premiers pas dans le cloud</a:t>
            </a:r>
          </a:p>
        </p:txBody>
      </p:sp>
      <p:cxnSp>
        <p:nvCxnSpPr>
          <p:cNvPr id="4" name="Connecteur droit avec flèche 3"/>
          <p:cNvCxnSpPr>
            <a:stCxn id="3" idx="3"/>
            <a:endCxn id="5" idx="1"/>
          </p:cNvCxnSpPr>
          <p:nvPr/>
        </p:nvCxnSpPr>
        <p:spPr>
          <a:xfrm flipV="1">
            <a:off x="1341598" y="2312979"/>
            <a:ext cx="95756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3"/>
            <a:endCxn id="28" idx="1"/>
          </p:cNvCxnSpPr>
          <p:nvPr/>
        </p:nvCxnSpPr>
        <p:spPr>
          <a:xfrm flipV="1">
            <a:off x="3175795" y="2309699"/>
            <a:ext cx="1049106" cy="32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8" idx="3"/>
            <a:endCxn id="18" idx="1"/>
          </p:cNvCxnSpPr>
          <p:nvPr/>
        </p:nvCxnSpPr>
        <p:spPr>
          <a:xfrm flipV="1">
            <a:off x="6415729" y="1467350"/>
            <a:ext cx="1026485" cy="8423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8" idx="3"/>
            <a:endCxn id="17" idx="1"/>
          </p:cNvCxnSpPr>
          <p:nvPr/>
        </p:nvCxnSpPr>
        <p:spPr>
          <a:xfrm>
            <a:off x="6415729" y="2309699"/>
            <a:ext cx="1114659" cy="4477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263096" y="2034315"/>
            <a:ext cx="1386726" cy="1206688"/>
            <a:chOff x="263096" y="2034315"/>
            <a:chExt cx="1386726" cy="12066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9" y="2034315"/>
              <a:ext cx="769919" cy="55733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63096" y="2594672"/>
              <a:ext cx="1386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Site </a:t>
              </a:r>
            </a:p>
            <a:p>
              <a:pPr algn="ctr"/>
              <a:r>
                <a:rPr lang="fr-FR" dirty="0"/>
                <a:t>E-Commerce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146676" y="1942703"/>
            <a:ext cx="1181606" cy="1129459"/>
            <a:chOff x="2146676" y="1942703"/>
            <a:chExt cx="1181606" cy="112945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9164" y="1942703"/>
              <a:ext cx="876631" cy="74055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46676" y="2702830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Serveur IIS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442214" y="645088"/>
            <a:ext cx="1800749" cy="1006928"/>
            <a:chOff x="7442214" y="696489"/>
            <a:chExt cx="1800749" cy="100692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4368" y="696489"/>
              <a:ext cx="916443" cy="747902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442214" y="1334085"/>
              <a:ext cx="1800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Requêtes Ad-Hoc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006049" y="2312979"/>
            <a:ext cx="2061270" cy="1494291"/>
            <a:chOff x="7181693" y="2178542"/>
            <a:chExt cx="2061270" cy="149429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6032" y="2178542"/>
              <a:ext cx="740728" cy="8888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181693" y="3026502"/>
              <a:ext cx="2061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Analyse de données</a:t>
              </a:r>
            </a:p>
            <a:p>
              <a:pPr algn="ctr"/>
              <a:r>
                <a:rPr lang="fr-FR" dirty="0" err="1"/>
                <a:t>PowerBi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974662" y="1981822"/>
            <a:ext cx="2738766" cy="1302084"/>
            <a:chOff x="3974662" y="1852282"/>
            <a:chExt cx="2738766" cy="1302084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/>
            <a:srcRect l="1954" t="7322" r="3135" b="10480"/>
            <a:stretch/>
          </p:blipFill>
          <p:spPr>
            <a:xfrm>
              <a:off x="4224901" y="1852282"/>
              <a:ext cx="2190828" cy="65575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74662" y="2508035"/>
              <a:ext cx="27387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222222"/>
                  </a:solidFill>
                  <a:latin typeface="Calibri" charset="0"/>
                  <a:ea typeface="Calibri" charset="0"/>
                  <a:cs typeface="Calibri" charset="0"/>
                </a:rPr>
                <a:t>Active Geo-Replication   for Azure SQL Database</a:t>
              </a:r>
              <a:endParaRPr lang="en-US" b="0" i="0" dirty="0">
                <a:solidFill>
                  <a:srgbClr val="222222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03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SQLDB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7427168" cy="3569148"/>
          </a:xfrm>
        </p:spPr>
        <p:txBody>
          <a:bodyPr>
            <a:noAutofit/>
          </a:bodyPr>
          <a:lstStyle/>
          <a:p>
            <a:r>
              <a:rPr lang="fr-FR" sz="1600" dirty="0"/>
              <a:t>Azure SQLDB </a:t>
            </a:r>
          </a:p>
          <a:p>
            <a:pPr lvl="1"/>
            <a:r>
              <a:rPr lang="fr-FR" sz="1400" dirty="0"/>
              <a:t>Performance évolutive à la demande sans interruption de service de votre application </a:t>
            </a:r>
          </a:p>
          <a:p>
            <a:pPr lvl="1"/>
            <a:r>
              <a:rPr lang="fr-FR" sz="1400" dirty="0"/>
              <a:t>Restauration à une date précise</a:t>
            </a:r>
          </a:p>
          <a:p>
            <a:pPr lvl="1"/>
            <a:r>
              <a:rPr lang="fr-FR" sz="1400" dirty="0"/>
              <a:t>Réplication géographique avec accès en lecture seule</a:t>
            </a:r>
          </a:p>
          <a:p>
            <a:pPr lvl="1"/>
            <a:r>
              <a:rPr lang="fr-FR" sz="1400" dirty="0"/>
              <a:t>Requêtes analytiques</a:t>
            </a:r>
          </a:p>
          <a:p>
            <a:pPr lvl="1"/>
            <a:r>
              <a:rPr lang="fr-FR" sz="1400" dirty="0"/>
              <a:t>Facilité de migration depuis l’existant</a:t>
            </a:r>
          </a:p>
          <a:p>
            <a:r>
              <a:rPr lang="fr-FR" sz="1600" dirty="0" err="1"/>
              <a:t>DocumentDB</a:t>
            </a:r>
            <a:r>
              <a:rPr lang="fr-FR" sz="1600" dirty="0"/>
              <a:t> </a:t>
            </a:r>
            <a:r>
              <a:rPr lang="fr-FR" sz="1400" i="1" dirty="0"/>
              <a:t>(Session suivante dans cette salle)</a:t>
            </a:r>
            <a:endParaRPr lang="fr-FR" sz="1600" i="1" dirty="0"/>
          </a:p>
          <a:p>
            <a:pPr lvl="1"/>
            <a:r>
              <a:rPr lang="fr-FR" sz="1400" dirty="0" err="1"/>
              <a:t>NoSQL</a:t>
            </a:r>
            <a:endParaRPr lang="fr-FR" sz="1400" dirty="0"/>
          </a:p>
          <a:p>
            <a:pPr lvl="1"/>
            <a:r>
              <a:rPr lang="fr-FR" sz="1400" dirty="0"/>
              <a:t>Faible latence </a:t>
            </a:r>
          </a:p>
          <a:p>
            <a:pPr lvl="1"/>
            <a:r>
              <a:rPr lang="fr-FR" sz="1400" dirty="0"/>
              <a:t>Support SQL</a:t>
            </a:r>
          </a:p>
          <a:p>
            <a:r>
              <a:rPr lang="fr-FR" sz="1600" dirty="0"/>
              <a:t>Azure Table</a:t>
            </a:r>
          </a:p>
          <a:p>
            <a:pPr lvl="1"/>
            <a:r>
              <a:rPr lang="fr-FR" sz="1400" dirty="0"/>
              <a:t>Peu cher</a:t>
            </a:r>
          </a:p>
          <a:p>
            <a:pPr lvl="1"/>
            <a:r>
              <a:rPr lang="fr-FR" sz="1400" dirty="0"/>
              <a:t>Pas de support SQL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73" y="4745696"/>
            <a:ext cx="6220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http://www.jamesserra.com/archive/2015/08/relational-databases-vs-non-relational-databases/</a:t>
            </a:r>
          </a:p>
        </p:txBody>
      </p:sp>
    </p:spTree>
    <p:extLst>
      <p:ext uri="{BB962C8B-B14F-4D97-AF65-F5344CB8AC3E}">
        <p14:creationId xmlns:p14="http://schemas.microsoft.com/office/powerpoint/2010/main" val="217491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SQLDB - Prix ?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529208"/>
              </p:ext>
            </p:extLst>
          </p:nvPr>
        </p:nvGraphicFramePr>
        <p:xfrm>
          <a:off x="457200" y="986790"/>
          <a:ext cx="7427913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5573" y="4745696"/>
            <a:ext cx="346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azure.microsoft.com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fr-fr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pricing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calculator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6990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et quel </a:t>
            </a:r>
            <a:r>
              <a:rPr lang="fr-FR" sz="2800" dirty="0" err="1"/>
              <a:t>PowerBI</a:t>
            </a:r>
            <a:r>
              <a:rPr lang="fr-FR" sz="2800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7427168" cy="3569148"/>
          </a:xfrm>
        </p:spPr>
        <p:txBody>
          <a:bodyPr>
            <a:noAutofit/>
          </a:bodyPr>
          <a:lstStyle/>
          <a:p>
            <a:r>
              <a:rPr lang="fr-FR" sz="2000" dirty="0" err="1"/>
              <a:t>PowerBI</a:t>
            </a:r>
            <a:r>
              <a:rPr lang="fr-FR" sz="2000" dirty="0"/>
              <a:t> Service </a:t>
            </a:r>
            <a:r>
              <a:rPr lang="fr-FR" sz="2000" i="1" dirty="0"/>
              <a:t>(Salle 2 – Après 14h)</a:t>
            </a:r>
          </a:p>
          <a:p>
            <a:pPr lvl="1"/>
            <a:r>
              <a:rPr lang="fr-FR" sz="1600" dirty="0"/>
              <a:t>Aucune infrastructure à gérer </a:t>
            </a:r>
          </a:p>
          <a:p>
            <a:pPr lvl="1"/>
            <a:r>
              <a:rPr lang="fr-FR" sz="1600" dirty="0"/>
              <a:t>Possibilité de se connecter au model avec Excel  </a:t>
            </a:r>
          </a:p>
          <a:p>
            <a:pPr lvl="1"/>
            <a:r>
              <a:rPr lang="fr-FR" sz="1600" dirty="0"/>
              <a:t>Abonnement ou Gratuit</a:t>
            </a:r>
          </a:p>
          <a:p>
            <a:r>
              <a:rPr lang="fr-FR" sz="2000" dirty="0" err="1"/>
              <a:t>PowerBi</a:t>
            </a:r>
            <a:r>
              <a:rPr lang="fr-FR" sz="2000" dirty="0"/>
              <a:t> </a:t>
            </a:r>
            <a:r>
              <a:rPr lang="fr-FR" sz="2000" dirty="0" err="1"/>
              <a:t>Embeded</a:t>
            </a:r>
            <a:endParaRPr lang="fr-FR" sz="2000" dirty="0"/>
          </a:p>
          <a:p>
            <a:pPr lvl="1"/>
            <a:r>
              <a:rPr lang="fr-FR" sz="1600" dirty="0"/>
              <a:t>Nécessité d’intégrer l’application dans les outils maisons</a:t>
            </a:r>
          </a:p>
          <a:p>
            <a:pPr lvl="1"/>
            <a:r>
              <a:rPr lang="fr-FR" sz="1600" dirty="0"/>
              <a:t>Paiement à l’affichage</a:t>
            </a:r>
          </a:p>
          <a:p>
            <a:pPr marL="457200" lvl="1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8458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>
            <a:stCxn id="3" idx="3"/>
            <a:endCxn id="5" idx="1"/>
          </p:cNvCxnSpPr>
          <p:nvPr/>
        </p:nvCxnSpPr>
        <p:spPr>
          <a:xfrm flipV="1">
            <a:off x="1336802" y="4076410"/>
            <a:ext cx="517862" cy="9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3"/>
            <a:endCxn id="28" idx="1"/>
          </p:cNvCxnSpPr>
          <p:nvPr/>
        </p:nvCxnSpPr>
        <p:spPr>
          <a:xfrm flipV="1">
            <a:off x="2731295" y="3508830"/>
            <a:ext cx="1291431" cy="5675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8" idx="0"/>
          </p:cNvCxnSpPr>
          <p:nvPr/>
        </p:nvCxnSpPr>
        <p:spPr>
          <a:xfrm flipV="1">
            <a:off x="4724401" y="2224880"/>
            <a:ext cx="4762" cy="10866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258300" y="3807270"/>
            <a:ext cx="1386726" cy="1206688"/>
            <a:chOff x="263096" y="2034315"/>
            <a:chExt cx="1386726" cy="12066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9" y="2034315"/>
              <a:ext cx="769919" cy="55733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63096" y="2594672"/>
              <a:ext cx="1386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Site </a:t>
              </a:r>
            </a:p>
            <a:p>
              <a:pPr algn="ctr"/>
              <a:r>
                <a:rPr lang="fr-FR" dirty="0"/>
                <a:t>E-Commerce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702176" y="3706134"/>
            <a:ext cx="1181606" cy="1129459"/>
            <a:chOff x="2146676" y="1942703"/>
            <a:chExt cx="1181606" cy="112945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9164" y="1942703"/>
              <a:ext cx="876631" cy="74055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46676" y="2702830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Serveur IIS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450935" y="613338"/>
            <a:ext cx="1800749" cy="1006928"/>
            <a:chOff x="7442214" y="696489"/>
            <a:chExt cx="1800749" cy="100692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4368" y="696489"/>
              <a:ext cx="916443" cy="747902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442214" y="1334085"/>
              <a:ext cx="1800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Requêtes Ad-Hoc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345649" y="2401879"/>
            <a:ext cx="2061270" cy="1494291"/>
            <a:chOff x="7181693" y="2178542"/>
            <a:chExt cx="2061270" cy="149429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6032" y="2178542"/>
              <a:ext cx="740728" cy="8888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181693" y="3026502"/>
              <a:ext cx="2061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Analyse de données</a:t>
              </a:r>
            </a:p>
            <a:p>
              <a:pPr algn="ctr"/>
              <a:r>
                <a:rPr lang="fr-FR" dirty="0" err="1"/>
                <a:t>PowerBi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471080" y="3311525"/>
            <a:ext cx="2738766" cy="1053075"/>
            <a:chOff x="3974662" y="2101291"/>
            <a:chExt cx="2738766" cy="1053075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/>
            <a:srcRect l="2605" t="10663" r="2165" b="11857"/>
            <a:stretch/>
          </p:blipFill>
          <p:spPr>
            <a:xfrm>
              <a:off x="4526308" y="2101291"/>
              <a:ext cx="1403350" cy="39460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74662" y="2508035"/>
              <a:ext cx="27387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222222"/>
                  </a:solidFill>
                  <a:latin typeface="Calibri" charset="0"/>
                  <a:ea typeface="Calibri" charset="0"/>
                  <a:cs typeface="Calibri" charset="0"/>
                </a:rPr>
                <a:t>active geo-replication for Azure SQL Database</a:t>
              </a:r>
              <a:endParaRPr lang="en-US" b="0" i="0" dirty="0">
                <a:solidFill>
                  <a:srgbClr val="222222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3222" y="1411404"/>
            <a:ext cx="2623154" cy="1845815"/>
            <a:chOff x="96541" y="1052057"/>
            <a:chExt cx="2623154" cy="1845815"/>
          </a:xfrm>
        </p:grpSpPr>
        <p:grpSp>
          <p:nvGrpSpPr>
            <p:cNvPr id="6" name="Groupe 5"/>
            <p:cNvGrpSpPr/>
            <p:nvPr/>
          </p:nvGrpSpPr>
          <p:grpSpPr>
            <a:xfrm>
              <a:off x="96541" y="1052057"/>
              <a:ext cx="2623154" cy="879455"/>
              <a:chOff x="96541" y="1052057"/>
              <a:chExt cx="2623154" cy="879455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9981" y="1052057"/>
                <a:ext cx="488182" cy="461254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855" y="1053086"/>
                <a:ext cx="404996" cy="501205"/>
              </a:xfrm>
              <a:prstGeom prst="rect">
                <a:avLst/>
              </a:prstGeom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96541" y="1562180"/>
                <a:ext cx="2623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Fichiers clients qualifiés …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66883" y="2004507"/>
              <a:ext cx="1385957" cy="893365"/>
              <a:chOff x="172624" y="2033245"/>
              <a:chExt cx="1385957" cy="893365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654" y="2033245"/>
                <a:ext cx="607471" cy="597743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172624" y="2557278"/>
                <a:ext cx="1385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Base compta</a:t>
                </a:r>
              </a:p>
            </p:txBody>
          </p:sp>
        </p:grpSp>
      </p:grpSp>
      <p:cxnSp>
        <p:nvCxnSpPr>
          <p:cNvPr id="32" name="Connecteur droit avec flèche 31"/>
          <p:cNvCxnSpPr>
            <a:stCxn id="30" idx="3"/>
            <a:endCxn id="34" idx="1"/>
          </p:cNvCxnSpPr>
          <p:nvPr/>
        </p:nvCxnSpPr>
        <p:spPr>
          <a:xfrm flipV="1">
            <a:off x="2656376" y="1502983"/>
            <a:ext cx="1284593" cy="6032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20013334">
            <a:off x="2715925" y="1927971"/>
            <a:ext cx="11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ADF / SSIS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843881" y="1311809"/>
            <a:ext cx="1531573" cy="913071"/>
            <a:chOff x="4029474" y="1392180"/>
            <a:chExt cx="1531573" cy="913071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10"/>
            <a:srcRect l="1757" t="5243" r="1274" b="10547"/>
            <a:stretch/>
          </p:blipFill>
          <p:spPr>
            <a:xfrm>
              <a:off x="4126562" y="1392180"/>
              <a:ext cx="1351756" cy="382347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4029474" y="1782031"/>
              <a:ext cx="153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&lt; 100 TB = SQLDB</a:t>
              </a:r>
            </a:p>
            <a:p>
              <a:r>
                <a:rPr lang="fr-FR" sz="1400" dirty="0"/>
                <a:t>&gt; 100 TB = SQLDW</a:t>
              </a:r>
            </a:p>
          </p:txBody>
        </p:sp>
      </p:grpSp>
      <p:cxnSp>
        <p:nvCxnSpPr>
          <p:cNvPr id="47" name="Connecteur droit avec flèche 46"/>
          <p:cNvCxnSpPr>
            <a:stCxn id="34" idx="3"/>
            <a:endCxn id="17" idx="1"/>
          </p:cNvCxnSpPr>
          <p:nvPr/>
        </p:nvCxnSpPr>
        <p:spPr>
          <a:xfrm>
            <a:off x="5292725" y="1502983"/>
            <a:ext cx="1577263" cy="1343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4" idx="3"/>
            <a:endCxn id="12" idx="1"/>
          </p:cNvCxnSpPr>
          <p:nvPr/>
        </p:nvCxnSpPr>
        <p:spPr>
          <a:xfrm flipV="1">
            <a:off x="5292725" y="987289"/>
            <a:ext cx="1600364" cy="5156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Consolidation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54161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SQL </a:t>
            </a:r>
            <a:r>
              <a:rPr lang="fr-FR" sz="2800" dirty="0" err="1"/>
              <a:t>DataWarehouse</a:t>
            </a:r>
            <a:r>
              <a:rPr lang="fr-FR" sz="2800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7427168" cy="356914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1200" dirty="0"/>
          </a:p>
          <a:p>
            <a:pPr lvl="2"/>
            <a:endParaRPr lang="fr-FR" sz="1200" dirty="0"/>
          </a:p>
          <a:p>
            <a:pPr lvl="2"/>
            <a:endParaRPr lang="fr-FR" sz="12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72617"/>
              </p:ext>
            </p:extLst>
          </p:nvPr>
        </p:nvGraphicFramePr>
        <p:xfrm>
          <a:off x="583809" y="1338091"/>
          <a:ext cx="67327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42">
                  <a:extLst>
                    <a:ext uri="{9D8B030D-6E8A-4147-A177-3AD203B41FA5}">
                      <a16:colId xmlns:a16="http://schemas.microsoft.com/office/drawing/2014/main" val="579199524"/>
                    </a:ext>
                  </a:extLst>
                </a:gridCol>
                <a:gridCol w="1838286">
                  <a:extLst>
                    <a:ext uri="{9D8B030D-6E8A-4147-A177-3AD203B41FA5}">
                      <a16:colId xmlns:a16="http://schemas.microsoft.com/office/drawing/2014/main" val="868432384"/>
                    </a:ext>
                  </a:extLst>
                </a:gridCol>
                <a:gridCol w="2244264">
                  <a:extLst>
                    <a:ext uri="{9D8B030D-6E8A-4147-A177-3AD203B41FA5}">
                      <a16:colId xmlns:a16="http://schemas.microsoft.com/office/drawing/2014/main" val="810116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Feature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SQL </a:t>
                      </a:r>
                      <a:r>
                        <a:rPr lang="fr-FR" dirty="0" err="1"/>
                        <a:t>Database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SQL Data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Warehouse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7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Maximum</a:t>
                      </a:r>
                      <a:r>
                        <a:rPr lang="fr-FR" baseline="0" dirty="0"/>
                        <a:t> 1TB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Pas de limite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Requêtes</a:t>
                      </a:r>
                      <a:r>
                        <a:rPr lang="fr-FR" baseline="0" dirty="0"/>
                        <a:t> concurrentes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&lt;6400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4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Requêtes cross-</a:t>
                      </a:r>
                      <a:r>
                        <a:rPr lang="fr-FR" dirty="0" err="1"/>
                        <a:t>database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5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Possibilité</a:t>
                      </a:r>
                      <a:r>
                        <a:rPr lang="fr-FR" baseline="0" dirty="0"/>
                        <a:t> de Pause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Polybase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19859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2369" y="3615396"/>
            <a:ext cx="3389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SQL Data </a:t>
            </a:r>
            <a:r>
              <a:rPr lang="fr-FR" sz="1200" i="1" dirty="0" err="1"/>
              <a:t>Warehouse</a:t>
            </a:r>
            <a:r>
              <a:rPr lang="fr-FR" sz="1200" i="1" dirty="0"/>
              <a:t> : Session demain à 14h Salle 3</a:t>
            </a:r>
          </a:p>
        </p:txBody>
      </p:sp>
      <p:sp>
        <p:nvSpPr>
          <p:cNvPr id="8" name="Rectangle 7"/>
          <p:cNvSpPr/>
          <p:nvPr/>
        </p:nvSpPr>
        <p:spPr>
          <a:xfrm>
            <a:off x="95573" y="4745696"/>
            <a:ext cx="5807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www.jamesserra.com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/archive/2016/08/azure-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sql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database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-vs-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sql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warehouse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680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 prix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7427168" cy="356914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1200" dirty="0"/>
          </a:p>
          <a:p>
            <a:pPr lvl="2"/>
            <a:endParaRPr lang="fr-FR" sz="1200" dirty="0"/>
          </a:p>
          <a:p>
            <a:pPr lvl="2"/>
            <a:endParaRPr lang="fr-FR" sz="12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06048"/>
              </p:ext>
            </p:extLst>
          </p:nvPr>
        </p:nvGraphicFramePr>
        <p:xfrm>
          <a:off x="766290" y="862000"/>
          <a:ext cx="6681788" cy="366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5573" y="4745696"/>
            <a:ext cx="346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azure.microsoft.com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fr-fr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pricing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calculator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219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Azure Data </a:t>
            </a:r>
            <a:r>
              <a:rPr lang="fr-FR" sz="2800" dirty="0" err="1"/>
              <a:t>Factory</a:t>
            </a:r>
            <a:r>
              <a:rPr lang="fr-FR" sz="2800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7427168" cy="3569148"/>
          </a:xfrm>
        </p:spPr>
        <p:txBody>
          <a:bodyPr>
            <a:noAutofit/>
          </a:bodyPr>
          <a:lstStyle/>
          <a:p>
            <a:r>
              <a:rPr lang="fr-FR" sz="2000" dirty="0"/>
              <a:t>Azure Data </a:t>
            </a:r>
            <a:r>
              <a:rPr lang="fr-FR" sz="2000" dirty="0" err="1"/>
              <a:t>Factory</a:t>
            </a:r>
            <a:endParaRPr lang="fr-FR" sz="2000" dirty="0"/>
          </a:p>
          <a:p>
            <a:pPr lvl="1"/>
            <a:r>
              <a:rPr lang="fr-FR" sz="1600" dirty="0"/>
              <a:t>Permet de gérer des flux de données</a:t>
            </a:r>
          </a:p>
          <a:p>
            <a:pPr lvl="1"/>
            <a:r>
              <a:rPr lang="fr-FR" sz="1600" dirty="0"/>
              <a:t>Depuis le cloud ou </a:t>
            </a:r>
            <a:r>
              <a:rPr lang="fr-FR" sz="1600" dirty="0" err="1"/>
              <a:t>onprem</a:t>
            </a:r>
            <a:r>
              <a:rPr lang="fr-FR" sz="1600" dirty="0"/>
              <a:t> grâce à une Gateway</a:t>
            </a:r>
          </a:p>
          <a:p>
            <a:r>
              <a:rPr lang="fr-FR" sz="2000" dirty="0"/>
              <a:t>SSIS</a:t>
            </a:r>
          </a:p>
          <a:p>
            <a:pPr lvl="1"/>
            <a:r>
              <a:rPr lang="fr-FR" sz="1600" dirty="0"/>
              <a:t>N’existe pas en </a:t>
            </a:r>
            <a:r>
              <a:rPr lang="fr-FR" sz="1600" dirty="0" err="1"/>
              <a:t>PaaS</a:t>
            </a:r>
            <a:endParaRPr lang="fr-FR" sz="1600" dirty="0"/>
          </a:p>
          <a:p>
            <a:pPr lvl="1"/>
            <a:r>
              <a:rPr lang="fr-FR" sz="1600" dirty="0"/>
              <a:t>Permet de gérer des flux de données ainsi que des flux de contrôle</a:t>
            </a:r>
          </a:p>
          <a:p>
            <a:pPr marL="914400" lvl="2" indent="0">
              <a:buNone/>
            </a:pPr>
            <a:endParaRPr lang="fr-FR" sz="1200" dirty="0"/>
          </a:p>
          <a:p>
            <a:pPr marL="0" lvl="2" indent="0">
              <a:buNone/>
            </a:pPr>
            <a:r>
              <a:rPr lang="fr-FR" sz="1200" i="1" dirty="0"/>
              <a:t>Session Azure Data </a:t>
            </a:r>
            <a:r>
              <a:rPr lang="fr-FR" sz="1200" i="1" dirty="0" err="1"/>
              <a:t>Factory</a:t>
            </a:r>
            <a:r>
              <a:rPr lang="fr-FR" sz="1200" i="1" dirty="0"/>
              <a:t> vs SSIS 15h30 Salle 1</a:t>
            </a:r>
          </a:p>
          <a:p>
            <a:pPr lvl="2"/>
            <a:endParaRPr lang="fr-FR" sz="1200" dirty="0"/>
          </a:p>
          <a:p>
            <a:pPr marL="914400" lvl="2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495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op_it_V9 copie cop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07" y="198223"/>
            <a:ext cx="2245602" cy="7519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1742" t="31538" r="31709" b="13458"/>
          <a:stretch/>
        </p:blipFill>
        <p:spPr>
          <a:xfrm>
            <a:off x="6955176" y="242614"/>
            <a:ext cx="1695892" cy="669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1722"/>
          <a:stretch/>
        </p:blipFill>
        <p:spPr>
          <a:xfrm>
            <a:off x="4229957" y="1127198"/>
            <a:ext cx="4575602" cy="3779141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01257" y="244175"/>
            <a:ext cx="2876135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SAUGET Charles-Henri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Consultant décisionnel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depuis 2009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BLOG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www.sauget-ch.fr</a:t>
            </a:r>
            <a:endParaRPr lang="fr-FR" altLang="fr-FR" sz="1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TWITTER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fr-FR" altLang="fr-FR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SaugetCh</a:t>
            </a:r>
            <a:endParaRPr lang="fr-FR" altLang="fr-FR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MAIL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chsauget@scop-it.com</a:t>
            </a:r>
          </a:p>
        </p:txBody>
      </p:sp>
      <p:pic>
        <p:nvPicPr>
          <p:cNvPr id="2054" name="Picture 6" descr="http://sauget-ch.fr/wp-content/uploads/2015/04/MVP_Logo_Horizontal_Secondary_Black_RGB_300p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1" y="1580864"/>
            <a:ext cx="1221458" cy="4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1" y="323842"/>
            <a:ext cx="1221458" cy="12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Données déstructurées</a:t>
            </a:r>
          </a:p>
        </p:txBody>
      </p:sp>
      <p:cxnSp>
        <p:nvCxnSpPr>
          <p:cNvPr id="4" name="Connecteur droit avec flèche 3"/>
          <p:cNvCxnSpPr>
            <a:stCxn id="3" idx="3"/>
            <a:endCxn id="5" idx="1"/>
          </p:cNvCxnSpPr>
          <p:nvPr/>
        </p:nvCxnSpPr>
        <p:spPr>
          <a:xfrm>
            <a:off x="1008860" y="3684084"/>
            <a:ext cx="521423" cy="1889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3"/>
            <a:endCxn id="28" idx="1"/>
          </p:cNvCxnSpPr>
          <p:nvPr/>
        </p:nvCxnSpPr>
        <p:spPr>
          <a:xfrm flipV="1">
            <a:off x="2085908" y="3854314"/>
            <a:ext cx="902561" cy="186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8" idx="3"/>
          </p:cNvCxnSpPr>
          <p:nvPr/>
        </p:nvCxnSpPr>
        <p:spPr>
          <a:xfrm flipV="1">
            <a:off x="4371975" y="3650008"/>
            <a:ext cx="581025" cy="2043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117998" y="3467820"/>
            <a:ext cx="1168614" cy="922021"/>
            <a:chOff x="222366" y="2034315"/>
            <a:chExt cx="1468185" cy="118806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9" y="2034315"/>
              <a:ext cx="769919" cy="55733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22366" y="2594672"/>
              <a:ext cx="1468185" cy="62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Site </a:t>
              </a:r>
            </a:p>
            <a:p>
              <a:pPr algn="ctr"/>
              <a:r>
                <a:rPr lang="fr-FR" sz="1400" dirty="0"/>
                <a:t>E-Commerce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433633" y="3614129"/>
            <a:ext cx="846642" cy="808445"/>
            <a:chOff x="2146676" y="1942703"/>
            <a:chExt cx="1335779" cy="115631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9164" y="1942703"/>
              <a:ext cx="876631" cy="74055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46676" y="2702830"/>
              <a:ext cx="1335779" cy="396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Serveur IIS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455562" y="1782391"/>
            <a:ext cx="1441805" cy="754660"/>
            <a:chOff x="7621572" y="855652"/>
            <a:chExt cx="1441805" cy="75466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4986" y="855652"/>
              <a:ext cx="598399" cy="48834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621572" y="1302535"/>
              <a:ext cx="1441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Requêtes Ad-Hoc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252334" y="2650562"/>
            <a:ext cx="1848263" cy="1223893"/>
            <a:chOff x="7181693" y="2387384"/>
            <a:chExt cx="1848263" cy="122389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9932" y="2387384"/>
              <a:ext cx="554978" cy="6659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181693" y="3026502"/>
              <a:ext cx="18482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Analyse de données</a:t>
              </a:r>
            </a:p>
            <a:p>
              <a:pPr algn="ctr"/>
              <a:r>
                <a:rPr lang="fr-FR" sz="1600" dirty="0" err="1"/>
                <a:t>PowerBi</a:t>
              </a:r>
              <a:endParaRPr lang="fr-FR" sz="16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431442" y="3650008"/>
            <a:ext cx="2738766" cy="941949"/>
            <a:chOff x="3974662" y="2089306"/>
            <a:chExt cx="2738766" cy="94194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/>
            <a:srcRect l="2970" t="8310" r="3148" b="11461"/>
            <a:stretch/>
          </p:blipFill>
          <p:spPr>
            <a:xfrm>
              <a:off x="4531689" y="2089306"/>
              <a:ext cx="1383506" cy="40861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74662" y="2508035"/>
              <a:ext cx="27387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22222"/>
                  </a:solidFill>
                  <a:latin typeface="Calibri" charset="0"/>
                  <a:ea typeface="Calibri" charset="0"/>
                  <a:cs typeface="Calibri" charset="0"/>
                </a:rPr>
                <a:t>active geo-replication for Azure SQL Database</a:t>
              </a:r>
              <a:endParaRPr lang="en-US" sz="1400" b="0" i="0" dirty="0">
                <a:solidFill>
                  <a:srgbClr val="222222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-16968" y="1956942"/>
            <a:ext cx="1415837" cy="1434911"/>
            <a:chOff x="96541" y="1052057"/>
            <a:chExt cx="2141288" cy="1845815"/>
          </a:xfrm>
        </p:grpSpPr>
        <p:grpSp>
          <p:nvGrpSpPr>
            <p:cNvPr id="6" name="Groupe 5"/>
            <p:cNvGrpSpPr/>
            <p:nvPr/>
          </p:nvGrpSpPr>
          <p:grpSpPr>
            <a:xfrm>
              <a:off x="96541" y="1052057"/>
              <a:ext cx="2141288" cy="906035"/>
              <a:chOff x="96541" y="1052057"/>
              <a:chExt cx="2141288" cy="906035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9981" y="1052057"/>
                <a:ext cx="488182" cy="461254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855" y="1053086"/>
                <a:ext cx="404996" cy="501205"/>
              </a:xfrm>
              <a:prstGeom prst="rect">
                <a:avLst/>
              </a:prstGeom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96541" y="1562179"/>
                <a:ext cx="2141288" cy="39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Fichiers clients …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374786" y="2057178"/>
              <a:ext cx="1693267" cy="840694"/>
              <a:chOff x="-19473" y="2085916"/>
              <a:chExt cx="1693267" cy="840694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654" y="2085916"/>
                <a:ext cx="553942" cy="545071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-19473" y="2530697"/>
                <a:ext cx="1693267" cy="39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Base compta</a:t>
                </a:r>
              </a:p>
            </p:txBody>
          </p:sp>
        </p:grpSp>
      </p:grpSp>
      <p:cxnSp>
        <p:nvCxnSpPr>
          <p:cNvPr id="32" name="Connecteur droit avec flèche 31"/>
          <p:cNvCxnSpPr>
            <a:endCxn id="34" idx="1"/>
          </p:cNvCxnSpPr>
          <p:nvPr/>
        </p:nvCxnSpPr>
        <p:spPr>
          <a:xfrm>
            <a:off x="1341304" y="2774749"/>
            <a:ext cx="3700999" cy="4463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767299" y="2631191"/>
            <a:ext cx="849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ADF / SSIS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942573" y="3034477"/>
            <a:ext cx="1531573" cy="896521"/>
            <a:chOff x="4029474" y="1408730"/>
            <a:chExt cx="1531573" cy="896521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10"/>
            <a:srcRect l="1946" t="8887" r="1010" b="8895"/>
            <a:stretch/>
          </p:blipFill>
          <p:spPr>
            <a:xfrm>
              <a:off x="4129204" y="1408730"/>
              <a:ext cx="1352789" cy="373301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4029474" y="1782031"/>
              <a:ext cx="153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&lt; 100 TB = SQLDB</a:t>
              </a:r>
            </a:p>
            <a:p>
              <a:r>
                <a:rPr lang="fr-FR" sz="1400" dirty="0"/>
                <a:t>&gt; 100 TB = SQLDW</a:t>
              </a:r>
            </a:p>
          </p:txBody>
        </p:sp>
      </p:grpSp>
      <p:cxnSp>
        <p:nvCxnSpPr>
          <p:cNvPr id="47" name="Connecteur droit avec flèche 46"/>
          <p:cNvCxnSpPr>
            <a:stCxn id="11" idx="3"/>
            <a:endCxn id="17" idx="1"/>
          </p:cNvCxnSpPr>
          <p:nvPr/>
        </p:nvCxnSpPr>
        <p:spPr>
          <a:xfrm>
            <a:off x="7157833" y="2680694"/>
            <a:ext cx="762740" cy="3028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4" idx="3"/>
            <a:endCxn id="11" idx="1"/>
          </p:cNvCxnSpPr>
          <p:nvPr/>
        </p:nvCxnSpPr>
        <p:spPr>
          <a:xfrm flipV="1">
            <a:off x="6395092" y="2680694"/>
            <a:ext cx="253841" cy="5404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2820" y="1872626"/>
            <a:ext cx="426494" cy="40651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6013" y="1126309"/>
            <a:ext cx="400108" cy="441971"/>
          </a:xfrm>
          <a:prstGeom prst="rect">
            <a:avLst/>
          </a:prstGeom>
        </p:spPr>
      </p:pic>
      <p:cxnSp>
        <p:nvCxnSpPr>
          <p:cNvPr id="38" name="Connecteur droit avec flèche 37"/>
          <p:cNvCxnSpPr>
            <a:stCxn id="37" idx="3"/>
            <a:endCxn id="49" idx="1"/>
          </p:cNvCxnSpPr>
          <p:nvPr/>
        </p:nvCxnSpPr>
        <p:spPr>
          <a:xfrm>
            <a:off x="2586121" y="1347295"/>
            <a:ext cx="2490674" cy="847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6" idx="3"/>
            <a:endCxn id="49" idx="1"/>
          </p:cNvCxnSpPr>
          <p:nvPr/>
        </p:nvCxnSpPr>
        <p:spPr>
          <a:xfrm>
            <a:off x="2599314" y="2075883"/>
            <a:ext cx="2477481" cy="1191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318228" y="1309314"/>
            <a:ext cx="72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AzCopy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885932" y="2128827"/>
            <a:ext cx="136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Azure </a:t>
            </a:r>
            <a:r>
              <a:rPr lang="fr-FR" sz="1400" dirty="0" err="1"/>
              <a:t>Logic</a:t>
            </a:r>
            <a:r>
              <a:rPr lang="fr-FR" sz="1400" dirty="0"/>
              <a:t> App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3"/>
          <a:srcRect l="2247" t="10040" r="4392" b="12288"/>
          <a:stretch/>
        </p:blipFill>
        <p:spPr>
          <a:xfrm>
            <a:off x="5076795" y="2020807"/>
            <a:ext cx="1263605" cy="34843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742118" y="885583"/>
            <a:ext cx="1934119" cy="623227"/>
            <a:chOff x="4110015" y="91964"/>
            <a:chExt cx="1934119" cy="623227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80988" y="91964"/>
              <a:ext cx="366271" cy="423731"/>
            </a:xfrm>
            <a:prstGeom prst="rect">
              <a:avLst/>
            </a:prstGeom>
          </p:spPr>
        </p:pic>
        <p:sp>
          <p:nvSpPr>
            <p:cNvPr id="64" name="ZoneTexte 63"/>
            <p:cNvSpPr txBox="1"/>
            <p:nvPr/>
          </p:nvSpPr>
          <p:spPr>
            <a:xfrm>
              <a:off x="4110015" y="407414"/>
              <a:ext cx="1934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Base des tickets - Purge </a:t>
              </a:r>
            </a:p>
          </p:txBody>
        </p:sp>
      </p:grpSp>
      <p:cxnSp>
        <p:nvCxnSpPr>
          <p:cNvPr id="65" name="Connecteur droit avec flèche 64"/>
          <p:cNvCxnSpPr>
            <a:stCxn id="64" idx="2"/>
            <a:endCxn id="49" idx="0"/>
          </p:cNvCxnSpPr>
          <p:nvPr/>
        </p:nvCxnSpPr>
        <p:spPr>
          <a:xfrm flipH="1">
            <a:off x="5708598" y="1508810"/>
            <a:ext cx="580" cy="5119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9" idx="2"/>
            <a:endCxn id="34" idx="0"/>
          </p:cNvCxnSpPr>
          <p:nvPr/>
        </p:nvCxnSpPr>
        <p:spPr>
          <a:xfrm>
            <a:off x="5708598" y="2369242"/>
            <a:ext cx="10100" cy="6652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5238725" y="2445343"/>
            <a:ext cx="134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ADF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723863" y="1506957"/>
            <a:ext cx="54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ADF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7010" y="4575890"/>
            <a:ext cx="7277212" cy="415829"/>
            <a:chOff x="167010" y="4575890"/>
            <a:chExt cx="7277212" cy="415829"/>
          </a:xfrm>
        </p:grpSpPr>
        <p:sp>
          <p:nvSpPr>
            <p:cNvPr id="52" name="Rectangle 51"/>
            <p:cNvSpPr/>
            <p:nvPr/>
          </p:nvSpPr>
          <p:spPr>
            <a:xfrm>
              <a:off x="167010" y="4577336"/>
              <a:ext cx="7277212" cy="414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14"/>
            <a:srcRect l="2200" t="6977" r="2853" b="7474"/>
            <a:stretch/>
          </p:blipFill>
          <p:spPr>
            <a:xfrm>
              <a:off x="2852035" y="4575890"/>
              <a:ext cx="1415165" cy="40571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8933" y="2461929"/>
            <a:ext cx="508900" cy="437530"/>
          </a:xfrm>
          <a:prstGeom prst="rect">
            <a:avLst/>
          </a:prstGeom>
        </p:spPr>
      </p:pic>
      <p:cxnSp>
        <p:nvCxnSpPr>
          <p:cNvPr id="57" name="Connecteur droit avec flèche 56"/>
          <p:cNvCxnSpPr>
            <a:stCxn id="11" idx="3"/>
            <a:endCxn id="18" idx="1"/>
          </p:cNvCxnSpPr>
          <p:nvPr/>
        </p:nvCxnSpPr>
        <p:spPr>
          <a:xfrm flipV="1">
            <a:off x="7157833" y="2383163"/>
            <a:ext cx="297729" cy="2975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6515120" y="2904905"/>
            <a:ext cx="1023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SSAS </a:t>
            </a:r>
            <a:r>
              <a:rPr lang="fr-FR" sz="1600" dirty="0" err="1"/>
              <a:t>PaaS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5831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Data Lake Store?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006080" cy="3564890"/>
          </a:xfrm>
        </p:spPr>
        <p:txBody>
          <a:bodyPr>
            <a:normAutofit/>
          </a:bodyPr>
          <a:lstStyle/>
          <a:p>
            <a:r>
              <a:rPr lang="fr-FR" sz="2000" dirty="0"/>
              <a:t>Data Lake Store</a:t>
            </a:r>
          </a:p>
          <a:p>
            <a:pPr lvl="1"/>
            <a:r>
              <a:rPr lang="fr-FR" sz="1800" dirty="0"/>
              <a:t>Un système de fichiers Apache </a:t>
            </a:r>
            <a:r>
              <a:rPr lang="fr-FR" sz="1800" dirty="0" err="1"/>
              <a:t>Hadoop</a:t>
            </a:r>
            <a:r>
              <a:rPr lang="fr-FR" sz="1800" dirty="0"/>
              <a:t> </a:t>
            </a:r>
            <a:r>
              <a:rPr lang="fr-FR" sz="1800" noProof="1"/>
              <a:t>dans</a:t>
            </a:r>
            <a:r>
              <a:rPr lang="fr-FR" sz="1800" dirty="0"/>
              <a:t> le cloud </a:t>
            </a:r>
          </a:p>
          <a:p>
            <a:pPr lvl="1"/>
            <a:r>
              <a:rPr lang="fr-FR" sz="1800" dirty="0"/>
              <a:t>Pas de limite de taille de fichier </a:t>
            </a:r>
          </a:p>
          <a:p>
            <a:pPr lvl="1"/>
            <a:r>
              <a:rPr lang="fr-FR" sz="1800" dirty="0"/>
              <a:t>Gestion de données structurées et non structurées</a:t>
            </a:r>
          </a:p>
          <a:p>
            <a:pPr lvl="1"/>
            <a:r>
              <a:rPr lang="fr-FR" sz="1800" dirty="0"/>
              <a:t>Accès contrôlé grâce à Azure Active Directory</a:t>
            </a:r>
          </a:p>
          <a:p>
            <a:pPr lvl="1"/>
            <a:r>
              <a:rPr lang="fr-FR" sz="1800" dirty="0"/>
              <a:t>Optimisé pour la charge OLAP</a:t>
            </a:r>
          </a:p>
          <a:p>
            <a:r>
              <a:rPr lang="fr-FR" sz="2000" dirty="0"/>
              <a:t>Azure Blob Storage</a:t>
            </a:r>
          </a:p>
          <a:p>
            <a:pPr lvl="1"/>
            <a:r>
              <a:rPr lang="fr-FR" sz="1800" dirty="0"/>
              <a:t>Accès contrôlé grâce à des clés partagées </a:t>
            </a:r>
          </a:p>
          <a:p>
            <a:pPr lvl="1"/>
            <a:r>
              <a:rPr lang="fr-FR" sz="1800" dirty="0"/>
              <a:t>Non optimisé pour la charge OLAP</a:t>
            </a:r>
          </a:p>
          <a:p>
            <a:r>
              <a:rPr lang="fr-FR" sz="2000" strike="sngStrike" dirty="0" err="1"/>
              <a:t>HDInsight</a:t>
            </a:r>
            <a:endParaRPr lang="fr-FR" sz="2000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95573" y="4745696"/>
            <a:ext cx="663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docs.microsoft.com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/en-us/azure/data-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lake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-store/data-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lake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-store-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comparison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-blob-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endParaRPr lang="fr-FR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2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Pourquoi Data Lake Store - Prix? 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598316"/>
              </p:ext>
            </p:extLst>
          </p:nvPr>
        </p:nvGraphicFramePr>
        <p:xfrm>
          <a:off x="1323248" y="1157946"/>
          <a:ext cx="5695072" cy="31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5573" y="4745696"/>
            <a:ext cx="663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docs.microsoft.com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/en-us/azure/data-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lake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-store/data-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lake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-store-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comparison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-blob-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endParaRPr lang="fr-FR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1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Données déstructurées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006080" cy="3943350"/>
          </a:xfrm>
        </p:spPr>
        <p:txBody>
          <a:bodyPr>
            <a:normAutofit/>
          </a:bodyPr>
          <a:lstStyle/>
          <a:p>
            <a:r>
              <a:rPr lang="fr-FR" sz="2000" dirty="0"/>
              <a:t>Azure </a:t>
            </a:r>
            <a:r>
              <a:rPr lang="fr-FR" sz="2000" dirty="0" err="1"/>
              <a:t>Logic</a:t>
            </a:r>
            <a:r>
              <a:rPr lang="fr-FR" sz="2000" dirty="0"/>
              <a:t> App </a:t>
            </a:r>
            <a:r>
              <a:rPr lang="fr-FR" sz="1800" i="1" dirty="0"/>
              <a:t>(Session 15h30 Salle 2)</a:t>
            </a:r>
            <a:endParaRPr lang="fr-FR" sz="2000" i="1" dirty="0"/>
          </a:p>
          <a:p>
            <a:pPr lvl="1"/>
            <a:r>
              <a:rPr lang="fr-FR" sz="1800" dirty="0"/>
              <a:t>Création des processus métier et circuit de validation (workflow)</a:t>
            </a:r>
          </a:p>
          <a:p>
            <a:r>
              <a:rPr lang="fr-FR" sz="2000" dirty="0" err="1"/>
              <a:t>AzCopy</a:t>
            </a:r>
            <a:endParaRPr lang="fr-FR" sz="2000" dirty="0"/>
          </a:p>
          <a:p>
            <a:pPr lvl="1"/>
            <a:r>
              <a:rPr lang="fr-FR" sz="1800" dirty="0"/>
              <a:t>Outil en ligne de commande pour copier rapidement des données dans un BLOB Storage</a:t>
            </a:r>
          </a:p>
          <a:p>
            <a:r>
              <a:rPr lang="fr-FR" sz="2000" dirty="0" err="1"/>
              <a:t>Polybase</a:t>
            </a:r>
            <a:endParaRPr lang="fr-FR" sz="2000" dirty="0"/>
          </a:p>
          <a:p>
            <a:pPr lvl="1"/>
            <a:r>
              <a:rPr lang="fr-FR" sz="1800" dirty="0"/>
              <a:t>Permet un </a:t>
            </a:r>
            <a:r>
              <a:rPr lang="fr-FR" sz="1800" dirty="0" err="1"/>
              <a:t>requêtage</a:t>
            </a:r>
            <a:r>
              <a:rPr lang="fr-FR" sz="1800" dirty="0"/>
              <a:t> SQL de données relationnelles et non relationnelles. </a:t>
            </a:r>
          </a:p>
          <a:p>
            <a:r>
              <a:rPr lang="fr-FR" sz="2000" dirty="0"/>
              <a:t>Azure Data </a:t>
            </a:r>
            <a:r>
              <a:rPr lang="fr-FR" sz="2000" dirty="0" err="1"/>
              <a:t>Catalog</a:t>
            </a:r>
            <a:r>
              <a:rPr lang="fr-FR" sz="2000" dirty="0"/>
              <a:t> (</a:t>
            </a:r>
            <a:r>
              <a:rPr lang="fr-FR" sz="2000" dirty="0" err="1"/>
              <a:t>Demo</a:t>
            </a:r>
            <a:r>
              <a:rPr lang="fr-FR" sz="2000" dirty="0"/>
              <a:t>)</a:t>
            </a:r>
          </a:p>
          <a:p>
            <a:pPr lvl="1"/>
            <a:r>
              <a:rPr lang="fr-FR" sz="1800" dirty="0"/>
              <a:t>Catalogue de données</a:t>
            </a:r>
          </a:p>
          <a:p>
            <a:pPr lvl="1"/>
            <a:r>
              <a:rPr lang="fr-FR" sz="1800" dirty="0"/>
              <a:t>Permet une meilleure visibilité des données de l’entreprise.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73" y="4745696"/>
            <a:ext cx="6655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docs.microsoft.com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fr-fr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/azure/azure-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-compare-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logic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apps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-ms-flow-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webjobs</a:t>
            </a:r>
            <a:endParaRPr lang="fr-FR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Premiers pas vers le streaming</a:t>
            </a:r>
          </a:p>
        </p:txBody>
      </p:sp>
      <p:cxnSp>
        <p:nvCxnSpPr>
          <p:cNvPr id="4" name="Connecteur droit avec flèche 3"/>
          <p:cNvCxnSpPr>
            <a:stCxn id="3" idx="3"/>
            <a:endCxn id="5" idx="1"/>
          </p:cNvCxnSpPr>
          <p:nvPr/>
        </p:nvCxnSpPr>
        <p:spPr>
          <a:xfrm>
            <a:off x="984938" y="2759387"/>
            <a:ext cx="491543" cy="189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14" idx="2"/>
            <a:endCxn id="28" idx="1"/>
          </p:cNvCxnSpPr>
          <p:nvPr/>
        </p:nvCxnSpPr>
        <p:spPr>
          <a:xfrm>
            <a:off x="1859290" y="3341621"/>
            <a:ext cx="190014" cy="3409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94076" y="2543123"/>
            <a:ext cx="1168614" cy="922021"/>
            <a:chOff x="222366" y="2034315"/>
            <a:chExt cx="1468185" cy="118806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9" y="2034315"/>
              <a:ext cx="769919" cy="55733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22366" y="2594672"/>
              <a:ext cx="1468185" cy="62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Site </a:t>
              </a:r>
            </a:p>
            <a:p>
              <a:pPr algn="ctr"/>
              <a:r>
                <a:rPr lang="fr-FR" sz="1400" dirty="0"/>
                <a:t>E-Commerce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379831" y="2502398"/>
            <a:ext cx="958917" cy="839223"/>
            <a:chOff x="2146676" y="1942703"/>
            <a:chExt cx="1512920" cy="120034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9164" y="1942703"/>
              <a:ext cx="876631" cy="74055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146676" y="2702830"/>
              <a:ext cx="1512920" cy="44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Serveur IIS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7455562" y="1782391"/>
            <a:ext cx="1441805" cy="754660"/>
            <a:chOff x="7621572" y="855652"/>
            <a:chExt cx="1441805" cy="75466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4986" y="855652"/>
              <a:ext cx="598399" cy="48834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621572" y="1302535"/>
              <a:ext cx="1441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Requêtes Ad-Hoc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252334" y="2650562"/>
            <a:ext cx="1848263" cy="1223893"/>
            <a:chOff x="7181693" y="2387384"/>
            <a:chExt cx="1848263" cy="122389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9932" y="2387384"/>
              <a:ext cx="554978" cy="6659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181693" y="3026502"/>
              <a:ext cx="18482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Analyse de données</a:t>
              </a:r>
            </a:p>
            <a:p>
              <a:pPr algn="ctr"/>
              <a:r>
                <a:rPr lang="fr-FR" sz="1600" dirty="0" err="1"/>
                <a:t>PowerBi</a:t>
              </a:r>
              <a:endParaRPr lang="fr-FR" sz="1600" dirty="0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/>
          <a:srcRect l="1623" t="8193" r="3041" b="10922"/>
          <a:stretch/>
        </p:blipFill>
        <p:spPr>
          <a:xfrm>
            <a:off x="2049304" y="3476624"/>
            <a:ext cx="1404938" cy="411957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485001" y="1032446"/>
            <a:ext cx="1350468" cy="1082883"/>
            <a:chOff x="96541" y="1052057"/>
            <a:chExt cx="2141288" cy="1845815"/>
          </a:xfrm>
        </p:grpSpPr>
        <p:grpSp>
          <p:nvGrpSpPr>
            <p:cNvPr id="6" name="Groupe 5"/>
            <p:cNvGrpSpPr/>
            <p:nvPr/>
          </p:nvGrpSpPr>
          <p:grpSpPr>
            <a:xfrm>
              <a:off x="96541" y="1052057"/>
              <a:ext cx="2141288" cy="906035"/>
              <a:chOff x="96541" y="1052057"/>
              <a:chExt cx="2141288" cy="906035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9981" y="1052057"/>
                <a:ext cx="488182" cy="461254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855" y="1053086"/>
                <a:ext cx="404996" cy="501205"/>
              </a:xfrm>
              <a:prstGeom prst="rect">
                <a:avLst/>
              </a:prstGeom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96541" y="1562179"/>
                <a:ext cx="2141288" cy="39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Fichiers clients …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374786" y="2057178"/>
              <a:ext cx="1693267" cy="840694"/>
              <a:chOff x="-19473" y="2085916"/>
              <a:chExt cx="1693267" cy="840694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654" y="2085916"/>
                <a:ext cx="553942" cy="545071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-19473" y="2530697"/>
                <a:ext cx="1693267" cy="39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Base compta</a:t>
                </a:r>
              </a:p>
            </p:txBody>
          </p:sp>
        </p:grpSp>
      </p:grp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/>
          <a:srcRect l="1696" t="4655" r="1791" b="10467"/>
          <a:stretch/>
        </p:blipFill>
        <p:spPr>
          <a:xfrm>
            <a:off x="3679031" y="1381125"/>
            <a:ext cx="1345407" cy="385381"/>
          </a:xfrm>
          <a:prstGeom prst="rect">
            <a:avLst/>
          </a:prstGeom>
        </p:spPr>
      </p:pic>
      <p:cxnSp>
        <p:nvCxnSpPr>
          <p:cNvPr id="47" name="Connecteur droit avec flèche 46"/>
          <p:cNvCxnSpPr>
            <a:stCxn id="34" idx="3"/>
            <a:endCxn id="17" idx="1"/>
          </p:cNvCxnSpPr>
          <p:nvPr/>
        </p:nvCxnSpPr>
        <p:spPr>
          <a:xfrm>
            <a:off x="5024438" y="1573816"/>
            <a:ext cx="2896135" cy="14097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4" idx="3"/>
            <a:endCxn id="12" idx="1"/>
          </p:cNvCxnSpPr>
          <p:nvPr/>
        </p:nvCxnSpPr>
        <p:spPr>
          <a:xfrm>
            <a:off x="5024438" y="1573816"/>
            <a:ext cx="2874538" cy="4527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8683" y="2346605"/>
            <a:ext cx="426494" cy="40651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5299" y="1730259"/>
            <a:ext cx="400108" cy="441971"/>
          </a:xfrm>
          <a:prstGeom prst="rect">
            <a:avLst/>
          </a:prstGeom>
        </p:spPr>
      </p:pic>
      <p:cxnSp>
        <p:nvCxnSpPr>
          <p:cNvPr id="38" name="Connecteur droit avec flèche 37"/>
          <p:cNvCxnSpPr>
            <a:stCxn id="37" idx="3"/>
            <a:endCxn id="49" idx="1"/>
          </p:cNvCxnSpPr>
          <p:nvPr/>
        </p:nvCxnSpPr>
        <p:spPr>
          <a:xfrm>
            <a:off x="3255407" y="1951245"/>
            <a:ext cx="699848" cy="5643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6" idx="3"/>
            <a:endCxn id="49" idx="1"/>
          </p:cNvCxnSpPr>
          <p:nvPr/>
        </p:nvCxnSpPr>
        <p:spPr>
          <a:xfrm flipV="1">
            <a:off x="3235177" y="2515620"/>
            <a:ext cx="720078" cy="342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3"/>
          <a:srcRect l="2253" t="9124" r="2916" b="9297"/>
          <a:stretch/>
        </p:blipFill>
        <p:spPr>
          <a:xfrm>
            <a:off x="3955255" y="2332638"/>
            <a:ext cx="1283495" cy="365963"/>
          </a:xfrm>
          <a:prstGeom prst="rect">
            <a:avLst/>
          </a:prstGeom>
        </p:spPr>
      </p:pic>
      <p:cxnSp>
        <p:nvCxnSpPr>
          <p:cNvPr id="65" name="Connecteur droit avec flèche 64"/>
          <p:cNvCxnSpPr>
            <a:stCxn id="63" idx="1"/>
            <a:endCxn id="49" idx="3"/>
          </p:cNvCxnSpPr>
          <p:nvPr/>
        </p:nvCxnSpPr>
        <p:spPr>
          <a:xfrm flipH="1" flipV="1">
            <a:off x="5238750" y="2515620"/>
            <a:ext cx="711887" cy="5315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9" idx="0"/>
            <a:endCxn id="34" idx="2"/>
          </p:cNvCxnSpPr>
          <p:nvPr/>
        </p:nvCxnSpPr>
        <p:spPr>
          <a:xfrm flipH="1" flipV="1">
            <a:off x="4351735" y="1766506"/>
            <a:ext cx="245268" cy="5661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14"/>
          <a:srcRect l="2783" t="4091" r="1802" b="7680"/>
          <a:stretch/>
        </p:blipFill>
        <p:spPr>
          <a:xfrm>
            <a:off x="1501378" y="4153215"/>
            <a:ext cx="1280160" cy="38446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15"/>
          <a:srcRect l="3207" t="6871" r="1531" b="6081"/>
          <a:stretch/>
        </p:blipFill>
        <p:spPr>
          <a:xfrm>
            <a:off x="3955255" y="4180363"/>
            <a:ext cx="1280160" cy="376712"/>
          </a:xfrm>
          <a:prstGeom prst="rect">
            <a:avLst/>
          </a:prstGeom>
        </p:spPr>
      </p:pic>
      <p:cxnSp>
        <p:nvCxnSpPr>
          <p:cNvPr id="59" name="Connecteur droit avec flèche 58"/>
          <p:cNvCxnSpPr>
            <a:stCxn id="13" idx="2"/>
            <a:endCxn id="57" idx="1"/>
          </p:cNvCxnSpPr>
          <p:nvPr/>
        </p:nvCxnSpPr>
        <p:spPr>
          <a:xfrm>
            <a:off x="678383" y="3465144"/>
            <a:ext cx="822995" cy="8803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57" idx="3"/>
            <a:endCxn id="58" idx="1"/>
          </p:cNvCxnSpPr>
          <p:nvPr/>
        </p:nvCxnSpPr>
        <p:spPr>
          <a:xfrm>
            <a:off x="2781538" y="4345449"/>
            <a:ext cx="1173717" cy="232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58" idx="3"/>
            <a:endCxn id="19" idx="1"/>
          </p:cNvCxnSpPr>
          <p:nvPr/>
        </p:nvCxnSpPr>
        <p:spPr>
          <a:xfrm flipV="1">
            <a:off x="5235415" y="3582068"/>
            <a:ext cx="2016919" cy="786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1" name="Groupe 120"/>
          <p:cNvGrpSpPr/>
          <p:nvPr/>
        </p:nvGrpSpPr>
        <p:grpSpPr>
          <a:xfrm>
            <a:off x="5192983" y="2835325"/>
            <a:ext cx="1934119" cy="672725"/>
            <a:chOff x="5552639" y="2541254"/>
            <a:chExt cx="1934119" cy="672725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0293" y="2541254"/>
              <a:ext cx="366271" cy="423731"/>
            </a:xfrm>
            <a:prstGeom prst="rect">
              <a:avLst/>
            </a:prstGeom>
          </p:spPr>
        </p:pic>
        <p:sp>
          <p:nvSpPr>
            <p:cNvPr id="108" name="ZoneTexte 107"/>
            <p:cNvSpPr txBox="1"/>
            <p:nvPr/>
          </p:nvSpPr>
          <p:spPr>
            <a:xfrm>
              <a:off x="5552639" y="2906202"/>
              <a:ext cx="1934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Base des tickets - Purge </a:t>
              </a:r>
            </a:p>
          </p:txBody>
        </p:sp>
      </p:grpSp>
      <p:cxnSp>
        <p:nvCxnSpPr>
          <p:cNvPr id="135" name="Connecteur en angle 134"/>
          <p:cNvCxnSpPr>
            <a:stCxn id="28" idx="0"/>
            <a:endCxn id="34" idx="1"/>
          </p:cNvCxnSpPr>
          <p:nvPr/>
        </p:nvCxnSpPr>
        <p:spPr>
          <a:xfrm rot="5400000" flipH="1" flipV="1">
            <a:off x="2263998" y="2061591"/>
            <a:ext cx="1902808" cy="92725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Connecteur droit avec flèche 156"/>
          <p:cNvCxnSpPr>
            <a:stCxn id="58" idx="0"/>
            <a:endCxn id="49" idx="2"/>
          </p:cNvCxnSpPr>
          <p:nvPr/>
        </p:nvCxnSpPr>
        <p:spPr>
          <a:xfrm flipV="1">
            <a:off x="4595335" y="2698601"/>
            <a:ext cx="1668" cy="14817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167010" y="4575890"/>
            <a:ext cx="7277212" cy="415829"/>
            <a:chOff x="167010" y="4575890"/>
            <a:chExt cx="7277212" cy="415829"/>
          </a:xfrm>
        </p:grpSpPr>
        <p:sp>
          <p:nvSpPr>
            <p:cNvPr id="56" name="Rectangle 55"/>
            <p:cNvSpPr/>
            <p:nvPr/>
          </p:nvSpPr>
          <p:spPr>
            <a:xfrm>
              <a:off x="167010" y="4577336"/>
              <a:ext cx="7277212" cy="414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0" name="Image 59"/>
            <p:cNvPicPr>
              <a:picLocks noChangeAspect="1"/>
            </p:cNvPicPr>
            <p:nvPr/>
          </p:nvPicPr>
          <p:blipFill rotWithShape="1">
            <a:blip r:embed="rId16"/>
            <a:srcRect l="2200" t="6977" r="2853" b="7474"/>
            <a:stretch/>
          </p:blipFill>
          <p:spPr>
            <a:xfrm>
              <a:off x="2852035" y="4575890"/>
              <a:ext cx="1415165" cy="405711"/>
            </a:xfrm>
            <a:prstGeom prst="rect">
              <a:avLst/>
            </a:prstGeom>
          </p:spPr>
        </p:pic>
      </p:grpSp>
      <p:cxnSp>
        <p:nvCxnSpPr>
          <p:cNvPr id="33" name="Connecteur : en angle 32"/>
          <p:cNvCxnSpPr>
            <a:endCxn id="34" idx="0"/>
          </p:cNvCxnSpPr>
          <p:nvPr/>
        </p:nvCxnSpPr>
        <p:spPr>
          <a:xfrm>
            <a:off x="1728395" y="1145278"/>
            <a:ext cx="2623340" cy="235847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0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Premiers pas vers le streaming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Event Hub</a:t>
            </a:r>
          </a:p>
          <a:p>
            <a:pPr lvl="1"/>
            <a:r>
              <a:rPr lang="fr-FR" sz="1800" dirty="0"/>
              <a:t>Log des millions d’évènements par seconde en temps réel</a:t>
            </a:r>
          </a:p>
          <a:p>
            <a:pPr lvl="1"/>
            <a:r>
              <a:rPr lang="fr-FR" sz="1800" dirty="0"/>
              <a:t>Utilise un buffer d’événements</a:t>
            </a:r>
          </a:p>
          <a:p>
            <a:pPr lvl="1"/>
            <a:r>
              <a:rPr lang="fr-FR" sz="1800" dirty="0"/>
              <a:t>Source possible de </a:t>
            </a:r>
            <a:r>
              <a:rPr lang="fr-FR" sz="1800" dirty="0" err="1"/>
              <a:t>stream</a:t>
            </a:r>
            <a:r>
              <a:rPr lang="fr-FR" sz="1800" dirty="0"/>
              <a:t> </a:t>
            </a:r>
            <a:r>
              <a:rPr lang="fr-FR" sz="1800" dirty="0" err="1"/>
              <a:t>analytics</a:t>
            </a:r>
            <a:endParaRPr lang="fr-FR" sz="1800" dirty="0"/>
          </a:p>
          <a:p>
            <a:r>
              <a:rPr lang="fr-FR" sz="2000" dirty="0"/>
              <a:t>Service Bus</a:t>
            </a:r>
          </a:p>
          <a:p>
            <a:pPr lvl="1"/>
            <a:r>
              <a:rPr lang="fr-FR" sz="1800" dirty="0"/>
              <a:t>System de message </a:t>
            </a:r>
          </a:p>
          <a:p>
            <a:pPr lvl="1"/>
            <a:r>
              <a:rPr lang="fr-FR" sz="1800" dirty="0"/>
              <a:t>FIFO (Queue)</a:t>
            </a:r>
          </a:p>
          <a:p>
            <a:pPr lvl="1"/>
            <a:r>
              <a:rPr lang="fr-FR" sz="1800" dirty="0"/>
              <a:t>Destination possible de Azure </a:t>
            </a:r>
            <a:r>
              <a:rPr lang="fr-FR" sz="1800" dirty="0" err="1"/>
              <a:t>Logic</a:t>
            </a:r>
            <a:r>
              <a:rPr lang="fr-FR" sz="1800" dirty="0"/>
              <a:t> Apps</a:t>
            </a:r>
          </a:p>
          <a:p>
            <a:r>
              <a:rPr lang="fr-FR" sz="2000" dirty="0"/>
              <a:t>Stream </a:t>
            </a:r>
            <a:r>
              <a:rPr lang="fr-FR" sz="2000" dirty="0" err="1"/>
              <a:t>Analytics</a:t>
            </a:r>
            <a:r>
              <a:rPr lang="fr-FR" sz="2000" dirty="0"/>
              <a:t> </a:t>
            </a:r>
            <a:r>
              <a:rPr lang="fr-FR" sz="1800" i="1" dirty="0"/>
              <a:t>(Session 17h Salle 1)</a:t>
            </a:r>
            <a:endParaRPr lang="fr-FR" sz="2000" i="1" dirty="0"/>
          </a:p>
          <a:p>
            <a:pPr lvl="1"/>
            <a:r>
              <a:rPr lang="fr-FR" sz="1800" dirty="0"/>
              <a:t>Utilise un langage proche du SQL pour un développement rapide</a:t>
            </a:r>
          </a:p>
          <a:p>
            <a:pPr lvl="1"/>
            <a:r>
              <a:rPr lang="fr-FR" sz="1800" dirty="0"/>
              <a:t>Effectue des analyses en temps réel pour des solutions </a:t>
            </a:r>
            <a:r>
              <a:rPr lang="fr-FR" sz="1800" dirty="0" err="1"/>
              <a:t>IoT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8300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Demo</a:t>
            </a:r>
            <a:r>
              <a:rPr lang="fr-FR" sz="2800" dirty="0"/>
              <a:t> Streaming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6758259" y="2052925"/>
            <a:ext cx="1519968" cy="977672"/>
            <a:chOff x="7345842" y="2387384"/>
            <a:chExt cx="1519968" cy="97767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9932" y="2387384"/>
              <a:ext cx="554978" cy="6659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345842" y="3026502"/>
              <a:ext cx="15199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/>
                <a:t>PowerBi</a:t>
              </a:r>
              <a:r>
                <a:rPr lang="fr-FR" sz="1600" dirty="0"/>
                <a:t> Service</a:t>
              </a:r>
            </a:p>
          </p:txBody>
        </p:sp>
      </p:grpSp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3" y="2212411"/>
            <a:ext cx="426494" cy="4065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94" y="2248350"/>
            <a:ext cx="1123875" cy="334637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5"/>
          <a:srcRect l="3207" t="6871" r="1531" b="6081"/>
          <a:stretch/>
        </p:blipFill>
        <p:spPr>
          <a:xfrm>
            <a:off x="4354641" y="2206275"/>
            <a:ext cx="1280160" cy="376712"/>
          </a:xfrm>
          <a:prstGeom prst="rect">
            <a:avLst/>
          </a:prstGeom>
        </p:spPr>
      </p:pic>
      <p:cxnSp>
        <p:nvCxnSpPr>
          <p:cNvPr id="62" name="Connecteur droit avec flèche 61"/>
          <p:cNvCxnSpPr>
            <a:stCxn id="9" idx="3"/>
            <a:endCxn id="61" idx="1"/>
          </p:cNvCxnSpPr>
          <p:nvPr/>
        </p:nvCxnSpPr>
        <p:spPr>
          <a:xfrm flipV="1">
            <a:off x="3193669" y="2394631"/>
            <a:ext cx="1160972" cy="210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61" idx="3"/>
            <a:endCxn id="17" idx="1"/>
          </p:cNvCxnSpPr>
          <p:nvPr/>
        </p:nvCxnSpPr>
        <p:spPr>
          <a:xfrm flipV="1">
            <a:off x="5634801" y="2385912"/>
            <a:ext cx="1627548" cy="87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52" idx="3"/>
            <a:endCxn id="9" idx="1"/>
          </p:cNvCxnSpPr>
          <p:nvPr/>
        </p:nvCxnSpPr>
        <p:spPr>
          <a:xfrm>
            <a:off x="670447" y="2415668"/>
            <a:ext cx="1399347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670447" y="2541761"/>
            <a:ext cx="136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Azure </a:t>
            </a:r>
            <a:r>
              <a:rPr lang="fr-FR" sz="1400" dirty="0" err="1"/>
              <a:t>Logic</a:t>
            </a:r>
            <a:r>
              <a:rPr lang="fr-FR" sz="1400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194841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Sessions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77824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Aujourd’hui </a:t>
            </a:r>
          </a:p>
          <a:p>
            <a:r>
              <a:rPr lang="fr-FR" sz="1800" b="1" dirty="0"/>
              <a:t>12h</a:t>
            </a:r>
            <a:r>
              <a:rPr lang="fr-FR" sz="1800" dirty="0"/>
              <a:t> – Azure </a:t>
            </a:r>
            <a:r>
              <a:rPr lang="fr-FR" sz="1800" dirty="0" err="1"/>
              <a:t>DocumentDB</a:t>
            </a:r>
            <a:r>
              <a:rPr lang="fr-FR" sz="1800" dirty="0"/>
              <a:t>, une base de données extrêmement rapide à l’échelle de la planète - </a:t>
            </a:r>
            <a:r>
              <a:rPr lang="fr-FR" sz="1800" b="1" dirty="0"/>
              <a:t>Salle 1 </a:t>
            </a:r>
          </a:p>
          <a:p>
            <a:r>
              <a:rPr lang="fr-FR" sz="1800" b="1" dirty="0"/>
              <a:t>14h</a:t>
            </a:r>
            <a:r>
              <a:rPr lang="fr-FR" sz="1800" dirty="0"/>
              <a:t> - Azure Data Lake Store / </a:t>
            </a:r>
            <a:r>
              <a:rPr lang="fr-FR" sz="1800" dirty="0" err="1"/>
              <a:t>Analytics</a:t>
            </a:r>
            <a:r>
              <a:rPr lang="fr-FR" sz="1800" dirty="0"/>
              <a:t> -</a:t>
            </a:r>
            <a:r>
              <a:rPr lang="fr-FR" sz="1800" b="1" dirty="0"/>
              <a:t> Salle 1</a:t>
            </a:r>
          </a:p>
          <a:p>
            <a:r>
              <a:rPr lang="fr-FR" sz="1800" b="1" dirty="0"/>
              <a:t>14h </a:t>
            </a:r>
            <a:r>
              <a:rPr lang="fr-FR" sz="1800" dirty="0"/>
              <a:t>- </a:t>
            </a:r>
            <a:r>
              <a:rPr lang="fr-FR" sz="1800" dirty="0" err="1"/>
              <a:t>PowerBI</a:t>
            </a:r>
            <a:r>
              <a:rPr lang="fr-FR" sz="1800" dirty="0"/>
              <a:t> - </a:t>
            </a:r>
            <a:r>
              <a:rPr lang="fr-FR" sz="1800" b="1" dirty="0"/>
              <a:t>Salle 2</a:t>
            </a:r>
          </a:p>
          <a:p>
            <a:r>
              <a:rPr lang="fr-FR" sz="1800" b="1" dirty="0"/>
              <a:t>15h30</a:t>
            </a:r>
            <a:r>
              <a:rPr lang="fr-FR" sz="1800" dirty="0"/>
              <a:t> - Azure Data </a:t>
            </a:r>
            <a:r>
              <a:rPr lang="fr-FR" sz="1800" dirty="0" err="1"/>
              <a:t>Factory</a:t>
            </a:r>
            <a:r>
              <a:rPr lang="fr-FR" sz="1800" dirty="0"/>
              <a:t> vs SSIS, the </a:t>
            </a:r>
            <a:r>
              <a:rPr lang="fr-FR" sz="1800" dirty="0" err="1"/>
              <a:t>Ins</a:t>
            </a:r>
            <a:r>
              <a:rPr lang="fr-FR" sz="1800" dirty="0"/>
              <a:t> and </a:t>
            </a:r>
            <a:r>
              <a:rPr lang="fr-FR" sz="1800" dirty="0" err="1"/>
              <a:t>Outs</a:t>
            </a:r>
            <a:r>
              <a:rPr lang="fr-FR" sz="1800" dirty="0"/>
              <a:t> - </a:t>
            </a:r>
            <a:r>
              <a:rPr lang="fr-FR" sz="1800" b="1" dirty="0"/>
              <a:t>Salle 1</a:t>
            </a:r>
          </a:p>
          <a:p>
            <a:r>
              <a:rPr lang="fr-FR" sz="1800" b="1" dirty="0"/>
              <a:t>17h00</a:t>
            </a:r>
            <a:r>
              <a:rPr lang="fr-FR" sz="1800" dirty="0"/>
              <a:t> - Stream </a:t>
            </a:r>
            <a:r>
              <a:rPr lang="fr-FR" sz="1800" dirty="0" err="1"/>
              <a:t>analytics</a:t>
            </a:r>
            <a:r>
              <a:rPr lang="fr-FR" sz="1800" dirty="0"/>
              <a:t> ou une nouvelle loi de l’action-réaction - </a:t>
            </a:r>
            <a:r>
              <a:rPr lang="fr-FR" sz="1800" b="1" dirty="0"/>
              <a:t>Salle 1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8935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Sessions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18769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Demain</a:t>
            </a:r>
          </a:p>
          <a:p>
            <a:r>
              <a:rPr lang="fr-FR" sz="1800" b="1" dirty="0"/>
              <a:t>12h</a:t>
            </a:r>
            <a:r>
              <a:rPr lang="fr-FR" sz="1800" dirty="0"/>
              <a:t> - </a:t>
            </a:r>
            <a:r>
              <a:rPr lang="fr-FR" sz="1800" dirty="0" err="1"/>
              <a:t>Deep</a:t>
            </a:r>
            <a:r>
              <a:rPr lang="fr-FR" sz="1800" dirty="0"/>
              <a:t> dive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modeling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PowerBi</a:t>
            </a:r>
            <a:r>
              <a:rPr lang="fr-FR" sz="1800" dirty="0"/>
              <a:t> and SSAS - Salle 3</a:t>
            </a:r>
          </a:p>
          <a:p>
            <a:r>
              <a:rPr lang="fr-FR" sz="1800" b="1" dirty="0"/>
              <a:t>14h</a:t>
            </a:r>
            <a:r>
              <a:rPr lang="fr-FR" sz="1800" dirty="0"/>
              <a:t> - Utilisation et optimisation de SQL </a:t>
            </a:r>
            <a:r>
              <a:rPr lang="fr-FR" sz="1800" dirty="0" err="1"/>
              <a:t>Datawarehouse</a:t>
            </a:r>
            <a:r>
              <a:rPr lang="fr-FR" sz="1800" dirty="0"/>
              <a:t> – Salle 3</a:t>
            </a:r>
          </a:p>
          <a:p>
            <a:r>
              <a:rPr lang="fr-FR" sz="1800" b="1" dirty="0"/>
              <a:t>14h</a:t>
            </a:r>
            <a:r>
              <a:rPr lang="fr-FR" sz="1800" dirty="0"/>
              <a:t> – Introduction au nouveau moteur de workflow de Microsoft : Flow – Salle 2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95573" y="4745696"/>
            <a:ext cx="6645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http://www.jamesserra.com/wp-content/uploads/2016/09/Microsoft-BI-and-IM-Design-Guidance.docx</a:t>
            </a:r>
          </a:p>
        </p:txBody>
      </p:sp>
    </p:spTree>
    <p:extLst>
      <p:ext uri="{BB962C8B-B14F-4D97-AF65-F5344CB8AC3E}">
        <p14:creationId xmlns:p14="http://schemas.microsoft.com/office/powerpoint/2010/main" val="756565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Sommaire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081010" cy="33940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/>
              <a:t>Introduction Azure Data Platform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Démonstration par l’exemple avec 4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174665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3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321040" cy="857250"/>
          </a:xfrm>
        </p:spPr>
        <p:txBody>
          <a:bodyPr>
            <a:noAutofit/>
          </a:bodyPr>
          <a:lstStyle/>
          <a:p>
            <a:r>
              <a:rPr lang="fr-FR" sz="2800" dirty="0"/>
              <a:t>Une trentaine de services azure orientés données…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73" y="4745696"/>
            <a:ext cx="3120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azureplatform.azurewebsites.net/en-us</a:t>
            </a:r>
            <a:r>
              <a:rPr lang="fr-FR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27" y="1268510"/>
            <a:ext cx="9056190" cy="2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" y="1487073"/>
            <a:ext cx="9037880" cy="2513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444204" cy="857250"/>
          </a:xfrm>
        </p:spPr>
        <p:txBody>
          <a:bodyPr>
            <a:noAutofit/>
          </a:bodyPr>
          <a:lstStyle/>
          <a:p>
            <a:r>
              <a:rPr lang="fr-FR" sz="2800" dirty="0"/>
              <a:t>Une trentaine de services azure orientés données…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30" y="1063625"/>
            <a:ext cx="290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Nous présenterons celles-ci :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73" y="2360788"/>
            <a:ext cx="1056225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38007" y="1740855"/>
            <a:ext cx="1071777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72855" y="3621986"/>
            <a:ext cx="1082676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39533" y="3621986"/>
            <a:ext cx="1060422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72855" y="2988347"/>
            <a:ext cx="1048622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58266" y="2360787"/>
            <a:ext cx="1063522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918974" y="2988347"/>
            <a:ext cx="1048298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5573" y="4745696"/>
            <a:ext cx="3120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http://azureplatform.azurewebsites.net/en-us/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6075" y="2983844"/>
            <a:ext cx="1077063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796074" y="3621985"/>
            <a:ext cx="1077063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678468" y="2360786"/>
            <a:ext cx="1077063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796073" y="2358602"/>
            <a:ext cx="1077063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26733" y="2358602"/>
            <a:ext cx="1077063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351379" y="3624603"/>
            <a:ext cx="1045029" cy="291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01280" y="4074160"/>
            <a:ext cx="1442720" cy="106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96960" cy="4868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73" y="4745696"/>
            <a:ext cx="5949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blogs.technet.microsoft.com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cansql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/2015/06/03/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-data-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1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r>
              <a:rPr lang="fr-FR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3384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1280" y="4074160"/>
            <a:ext cx="1442720" cy="106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8726127" cy="49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bizexc.files.wordpress.com/2016/08/big-data-decision-tree-v1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336" y="0"/>
            <a:ext cx="5013311" cy="5135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029"/>
          <p:cNvSpPr txBox="1">
            <a:spLocks/>
          </p:cNvSpPr>
          <p:nvPr/>
        </p:nvSpPr>
        <p:spPr>
          <a:xfrm>
            <a:off x="203200" y="4094480"/>
            <a:ext cx="3139440" cy="8979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/>
              <a:t>L’arbre</a:t>
            </a:r>
            <a:r>
              <a:rPr lang="en-US" sz="2900" dirty="0"/>
              <a:t> de </a:t>
            </a:r>
            <a:r>
              <a:rPr lang="en-US" sz="2900" dirty="0" err="1"/>
              <a:t>décision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dirty="0"/>
              <a:t>de </a:t>
            </a:r>
            <a:r>
              <a:rPr lang="en-US" sz="2900" b="1" dirty="0"/>
              <a:t>Ivan </a:t>
            </a:r>
            <a:r>
              <a:rPr lang="en-US" sz="2900" b="1" dirty="0" err="1"/>
              <a:t>Kosyakov</a:t>
            </a:r>
            <a:r>
              <a:rPr lang="en-US" sz="2900" b="1" dirty="0"/>
              <a:t> </a:t>
            </a:r>
          </a:p>
          <a:p>
            <a:pPr marL="0" indent="0">
              <a:buNone/>
            </a:pPr>
            <a:r>
              <a:rPr lang="en-US" sz="1700" dirty="0"/>
              <a:t>Data Platform Technical Architect at Microsoft 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01642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izexc.files.wordpress.com/2016/09/machine-learning-dt-v1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065" y="0"/>
            <a:ext cx="6357711" cy="51329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7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9DA7A59E8614DB49DF5124D52DA80" ma:contentTypeVersion="2" ma:contentTypeDescription="Create a new document." ma:contentTypeScope="" ma:versionID="c035ab14173a0ac0366555ca7b15fdf1">
  <xsd:schema xmlns:xsd="http://www.w3.org/2001/XMLSchema" xmlns:xs="http://www.w3.org/2001/XMLSchema" xmlns:p="http://schemas.microsoft.com/office/2006/metadata/properties" xmlns:ns2="ba0bc190-1a14-4d9a-b8d2-51c9828d1f23" targetNamespace="http://schemas.microsoft.com/office/2006/metadata/properties" ma:root="true" ma:fieldsID="a58277db310f93ac7832346103560b6b" ns2:_="">
    <xsd:import namespace="ba0bc190-1a14-4d9a-b8d2-51c9828d1f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bc190-1a14-4d9a-b8d2-51c9828d1f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5E474-3A15-4C6B-8AC5-BA58324FA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0bc190-1a14-4d9a-b8d2-51c9828d1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438D8E-6DA6-4F8C-8F78-072562F9F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1D688-9593-4D1C-8CFB-F462FC796464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a0bc190-1a14-4d9a-b8d2-51c9828d1f2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839</Words>
  <Application>Microsoft Office PowerPoint</Application>
  <PresentationFormat>Affichage à l'écran (16:9)</PresentationFormat>
  <Paragraphs>212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Calibri</vt:lpstr>
      <vt:lpstr>Segoe UI Light</vt:lpstr>
      <vt:lpstr>Office Theme</vt:lpstr>
      <vt:lpstr>Custom Design</vt:lpstr>
      <vt:lpstr>1_Custom Design</vt:lpstr>
      <vt:lpstr>Présentation PowerPoint</vt:lpstr>
      <vt:lpstr>Présentation PowerPoint</vt:lpstr>
      <vt:lpstr>Sommaire</vt:lpstr>
      <vt:lpstr>Une trentaine de services azure orientés données…</vt:lpstr>
      <vt:lpstr>Une trentaine de services azure orientés données…</vt:lpstr>
      <vt:lpstr>Présentation PowerPoint</vt:lpstr>
      <vt:lpstr>Présentation PowerPoint</vt:lpstr>
      <vt:lpstr>Présentation PowerPoint</vt:lpstr>
      <vt:lpstr>Présentation PowerPoint</vt:lpstr>
      <vt:lpstr>Les architectures</vt:lpstr>
      <vt:lpstr>L’architecture initiale</vt:lpstr>
      <vt:lpstr>Premiers pas dans le cloud</vt:lpstr>
      <vt:lpstr>Pourquoi SQLDB ?</vt:lpstr>
      <vt:lpstr>Pourquoi SQLDB - Prix ?</vt:lpstr>
      <vt:lpstr>Pourquoi et quel PowerBI ?</vt:lpstr>
      <vt:lpstr>Consolidation des données</vt:lpstr>
      <vt:lpstr>Pourquoi SQL DataWarehouse?</vt:lpstr>
      <vt:lpstr>Le prix ?</vt:lpstr>
      <vt:lpstr>Pourquoi Azure Data Factory ?</vt:lpstr>
      <vt:lpstr>Données déstructurées</vt:lpstr>
      <vt:lpstr>Pourquoi Data Lake Store? </vt:lpstr>
      <vt:lpstr>Pourquoi Data Lake Store - Prix? </vt:lpstr>
      <vt:lpstr>Données déstructurées</vt:lpstr>
      <vt:lpstr>Premiers pas vers le streaming</vt:lpstr>
      <vt:lpstr>Premiers pas vers le streaming</vt:lpstr>
      <vt:lpstr>Demo Streaming</vt:lpstr>
      <vt:lpstr>Sessions complémentaires</vt:lpstr>
      <vt:lpstr>Sessions complémentaires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Charles-Henri Sauget</dc:creator>
  <cp:lastModifiedBy>Charles-Henri Sauget</cp:lastModifiedBy>
  <cp:revision>182</cp:revision>
  <dcterms:modified xsi:type="dcterms:W3CDTF">2017-01-24T08:51:46Z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0x010100F619DA7A59E8614DB49DF5124D52DA80</vt:lpwstr>
  </property>
</Properties>
</file>