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4"/>
  </p:notesMasterIdLst>
  <p:handoutMasterIdLst>
    <p:handoutMasterId r:id="rId25"/>
  </p:handoutMasterIdLst>
  <p:sldIdLst>
    <p:sldId id="256" r:id="rId6"/>
    <p:sldId id="258" r:id="rId7"/>
    <p:sldId id="265" r:id="rId8"/>
    <p:sldId id="294" r:id="rId9"/>
    <p:sldId id="269" r:id="rId10"/>
    <p:sldId id="290" r:id="rId11"/>
    <p:sldId id="286" r:id="rId12"/>
    <p:sldId id="293" r:id="rId13"/>
    <p:sldId id="278" r:id="rId14"/>
    <p:sldId id="279" r:id="rId15"/>
    <p:sldId id="281" r:id="rId16"/>
    <p:sldId id="274" r:id="rId17"/>
    <p:sldId id="283" r:id="rId18"/>
    <p:sldId id="284" r:id="rId19"/>
    <p:sldId id="285" r:id="rId20"/>
    <p:sldId id="282" r:id="rId21"/>
    <p:sldId id="280" r:id="rId22"/>
    <p:sldId id="260" r:id="rId23"/>
  </p:sldIdLst>
  <p:sldSz cx="12192000" cy="6858000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79"/>
    <a:srgbClr val="FFFFFF"/>
    <a:srgbClr val="F2C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48" autoAdjust="0"/>
    <p:restoredTop sz="89809" autoAdjust="0"/>
  </p:normalViewPr>
  <p:slideViewPr>
    <p:cSldViewPr snapToGrid="0">
      <p:cViewPr varScale="1">
        <p:scale>
          <a:sx n="77" d="100"/>
          <a:sy n="77" d="100"/>
        </p:scale>
        <p:origin x="1361" y="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42" d="100"/>
          <a:sy n="142" d="100"/>
        </p:scale>
        <p:origin x="5040" y="8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es-Henri Sauget" userId="b02bbbf9-5026-4b12-81ec-284a7f309739" providerId="ADAL" clId="{D22315D4-C9E2-4CC6-831D-390F205347D0}"/>
    <pc:docChg chg="undo custSel addSld delSld modSld">
      <pc:chgData name="Charles-Henri Sauget" userId="b02bbbf9-5026-4b12-81ec-284a7f309739" providerId="ADAL" clId="{D22315D4-C9E2-4CC6-831D-390F205347D0}" dt="2018-06-16T08:32:37.445" v="13"/>
      <pc:docMkLst>
        <pc:docMk/>
      </pc:docMkLst>
      <pc:sldChg chg="del">
        <pc:chgData name="Charles-Henri Sauget" userId="b02bbbf9-5026-4b12-81ec-284a7f309739" providerId="ADAL" clId="{D22315D4-C9E2-4CC6-831D-390F205347D0}" dt="2018-06-16T08:20:20.697" v="0" actId="2696"/>
        <pc:sldMkLst>
          <pc:docMk/>
          <pc:sldMk cId="2748143955" sldId="276"/>
        </pc:sldMkLst>
      </pc:sldChg>
      <pc:sldChg chg="addSp delSp addAnim delAnim modAnim">
        <pc:chgData name="Charles-Henri Sauget" userId="b02bbbf9-5026-4b12-81ec-284a7f309739" providerId="ADAL" clId="{D22315D4-C9E2-4CC6-831D-390F205347D0}" dt="2018-06-16T08:32:37.445" v="13"/>
        <pc:sldMkLst>
          <pc:docMk/>
          <pc:sldMk cId="1725216067" sldId="290"/>
        </pc:sldMkLst>
        <pc:spChg chg="add del">
          <ac:chgData name="Charles-Henri Sauget" userId="b02bbbf9-5026-4b12-81ec-284a7f309739" providerId="ADAL" clId="{D22315D4-C9E2-4CC6-831D-390F205347D0}" dt="2018-06-16T08:32:01.218" v="4" actId="478"/>
          <ac:spMkLst>
            <pc:docMk/>
            <pc:sldMk cId="1725216067" sldId="290"/>
            <ac:spMk id="55" creationId="{668B8DBA-51FF-40DC-AE23-8A48438C4E5B}"/>
          </ac:spMkLst>
        </pc:spChg>
      </pc:sldChg>
      <pc:sldChg chg="add">
        <pc:chgData name="Charles-Henri Sauget" userId="b02bbbf9-5026-4b12-81ec-284a7f309739" providerId="ADAL" clId="{D22315D4-C9E2-4CC6-831D-390F205347D0}" dt="2018-06-16T08:20:22.838" v="1"/>
        <pc:sldMkLst>
          <pc:docMk/>
          <pc:sldMk cId="132367613" sldId="294"/>
        </pc:sldMkLst>
      </pc:sldChg>
    </pc:docChg>
  </pc:docChgLst>
  <pc:docChgLst>
    <pc:chgData name="Gwendoline Steen" userId="44dc7ef3-a74c-402a-8e0a-cfef59d20000" providerId="ADAL" clId="{CD148607-A118-41A4-A24A-40D8CF374B0B}"/>
    <pc:docChg chg="modSld">
      <pc:chgData name="Gwendoline Steen" userId="44dc7ef3-a74c-402a-8e0a-cfef59d20000" providerId="ADAL" clId="{CD148607-A118-41A4-A24A-40D8CF374B0B}" dt="2018-06-14T20:02:59.143" v="19" actId="1037"/>
      <pc:docMkLst>
        <pc:docMk/>
      </pc:docMkLst>
      <pc:sldChg chg="addSp modSp modAnim">
        <pc:chgData name="Gwendoline Steen" userId="44dc7ef3-a74c-402a-8e0a-cfef59d20000" providerId="ADAL" clId="{CD148607-A118-41A4-A24A-40D8CF374B0B}" dt="2018-06-14T20:02:59.143" v="19" actId="1037"/>
        <pc:sldMkLst>
          <pc:docMk/>
          <pc:sldMk cId="1725216067" sldId="290"/>
        </pc:sldMkLst>
        <pc:spChg chg="add">
          <ac:chgData name="Gwendoline Steen" userId="44dc7ef3-a74c-402a-8e0a-cfef59d20000" providerId="ADAL" clId="{CD148607-A118-41A4-A24A-40D8CF374B0B}" dt="2018-06-13T19:07:47.644" v="0" actId="1035"/>
          <ac:spMkLst>
            <pc:docMk/>
            <pc:sldMk cId="1725216067" sldId="290"/>
            <ac:spMk id="54" creationId="{DA2E1C7E-5446-4A51-8404-88946F8EA57C}"/>
          </ac:spMkLst>
        </pc:spChg>
        <pc:spChg chg="add mod">
          <ac:chgData name="Gwendoline Steen" userId="44dc7ef3-a74c-402a-8e0a-cfef59d20000" providerId="ADAL" clId="{CD148607-A118-41A4-A24A-40D8CF374B0B}" dt="2018-06-14T20:02:59.143" v="19" actId="1037"/>
          <ac:spMkLst>
            <pc:docMk/>
            <pc:sldMk cId="1725216067" sldId="290"/>
            <ac:spMk id="55" creationId="{668B8DBA-51FF-40DC-AE23-8A48438C4E5B}"/>
          </ac:spMkLst>
        </pc:spChg>
        <pc:spChg chg="mod">
          <ac:chgData name="Gwendoline Steen" userId="44dc7ef3-a74c-402a-8e0a-cfef59d20000" providerId="ADAL" clId="{CD148607-A118-41A4-A24A-40D8CF374B0B}" dt="2018-06-13T19:08:13.350" v="7" actId="1035"/>
          <ac:spMkLst>
            <pc:docMk/>
            <pc:sldMk cId="1725216067" sldId="290"/>
            <ac:spMk id="100" creationId="{525F5A1D-8C41-4C5E-A128-942F03215489}"/>
          </ac:spMkLst>
        </pc:spChg>
        <pc:picChg chg="mod">
          <ac:chgData name="Gwendoline Steen" userId="44dc7ef3-a74c-402a-8e0a-cfef59d20000" providerId="ADAL" clId="{CD148607-A118-41A4-A24A-40D8CF374B0B}" dt="2018-06-13T19:08:13.350" v="7" actId="1035"/>
          <ac:picMkLst>
            <pc:docMk/>
            <pc:sldMk cId="1725216067" sldId="290"/>
            <ac:picMk id="99" creationId="{13F6D556-DFAA-459F-8865-11FD216B8709}"/>
          </ac:picMkLst>
        </pc:picChg>
      </pc:sldChg>
    </pc:docChg>
  </pc:docChgLst>
  <pc:docChgLst>
    <pc:chgData name="Gwendoline Steen" userId="S::gsteen@scop-it.com::44dc7ef3-a74c-402a-8e0a-cfef59d20000" providerId="AD" clId="Web-{9CC23898-A7CA-44C0-96C1-8FF431206F90}"/>
    <pc:docChg chg="modSld">
      <pc:chgData name="Gwendoline Steen" userId="S::gsteen@scop-it.com::44dc7ef3-a74c-402a-8e0a-cfef59d20000" providerId="AD" clId="Web-{9CC23898-A7CA-44C0-96C1-8FF431206F90}" dt="2018-06-13T19:03:20.743" v="3"/>
      <pc:docMkLst>
        <pc:docMk/>
      </pc:docMkLst>
      <pc:sldChg chg="addSp delSp modSp">
        <pc:chgData name="Gwendoline Steen" userId="S::gsteen@scop-it.com::44dc7ef3-a74c-402a-8e0a-cfef59d20000" providerId="AD" clId="Web-{9CC23898-A7CA-44C0-96C1-8FF431206F90}" dt="2018-06-13T19:03:20.743" v="3"/>
        <pc:sldMkLst>
          <pc:docMk/>
          <pc:sldMk cId="1725216067" sldId="290"/>
        </pc:sldMkLst>
        <pc:picChg chg="add del mod">
          <ac:chgData name="Gwendoline Steen" userId="S::gsteen@scop-it.com::44dc7ef3-a74c-402a-8e0a-cfef59d20000" providerId="AD" clId="Web-{9CC23898-A7CA-44C0-96C1-8FF431206F90}" dt="2018-06-13T19:03:20.743" v="3"/>
          <ac:picMkLst>
            <pc:docMk/>
            <pc:sldMk cId="1725216067" sldId="290"/>
            <ac:picMk id="6" creationId="{6148385B-5AE2-468C-A83C-85503066FD8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652F13E2-477E-47FC-B3D7-F588646B14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100E14F-4E41-445D-A998-26941C6A9F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B7A68A-D6A6-4A2E-84CD-3A15050CB8AF}" type="datetimeFigureOut">
              <a:rPr lang="fr-FR" smtClean="0"/>
              <a:t>16/06/2018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8D6B81C-B7E5-4E7C-93D1-C8414044CE8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165D04E-923A-4791-B572-FF92B0151E5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65635-A1B1-44DD-A2B2-CF14C516AB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5564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9C371-C413-4AB4-AC5D-DE45D96F203E}" type="datetimeFigureOut">
              <a:rPr lang="fr-FR" smtClean="0"/>
              <a:t>16/06/2018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0FFD0-4509-4797-8BE1-0AC4F905AF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30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powerbi.com/t5/user/viewprofilepage/user-id/2385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3FCB2-F69B-4D43-BAB4-1FA35A60DB1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349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0FFD0-4509-4797-8BE1-0AC4F905AF9B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73222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 </a:t>
            </a:r>
            <a:r>
              <a:rPr lang="en-US" sz="1200" u="sng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@</a:t>
            </a:r>
            <a:r>
              <a:rPr lang="en-US" sz="1200" u="sng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shamsuddeenvp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dirty="0"/>
              <a:t> </a:t>
            </a:r>
            <a:br>
              <a:rPr lang="en-US" dirty="0"/>
            </a:b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 like other dataset, when 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Historic data analysis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 </a:t>
            </a:r>
            <a:r>
              <a:rPr lang="en-US" sz="120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enabled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dataset created becomes both a 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streaming dataset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and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push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dataset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dirty="0"/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 a 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streaming dataset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there is </a:t>
            </a:r>
            <a:r>
              <a:rPr lang="en-US" sz="1200" b="1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underlying database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Power BI only stores the data into a temporary cache, which quickly expires.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a 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push dataset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there are following limitations on how much data can be pushed in:</a:t>
            </a:r>
            <a:r>
              <a:rPr lang="en-US" dirty="0"/>
              <a:t> </a:t>
            </a:r>
          </a:p>
          <a:p>
            <a:pPr lvl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75 max columns </a:t>
            </a:r>
            <a:endParaRPr lang="en-US" dirty="0"/>
          </a:p>
          <a:p>
            <a:pPr lvl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75 max tables </a:t>
            </a:r>
            <a:endParaRPr lang="en-US" dirty="0"/>
          </a:p>
          <a:p>
            <a:pPr lvl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200,000 max rows stored per table in FIFO dataset </a:t>
            </a:r>
            <a:endParaRPr lang="en-US" dirty="0"/>
          </a:p>
          <a:p>
            <a:pPr lvl="1"/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5,000,000 max rows stored per table in ‘none retention policy’ dataset</a:t>
            </a:r>
            <a:endParaRPr lang="en-US" dirty="0"/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more details, you can refer to the following articles.</a:t>
            </a: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FR"/>
              <a:t>https://msdn.microsoft.com/fr-fr/library/mt186545.aspx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20FFD0-4509-4797-8BE1-0AC4F905AF9B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324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ClubPowerBI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ClubPowerBI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ClubPowerBI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FDECD8-E30C-44C8-8884-405F386C9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6DE9A9-4A12-4777-8372-B1B4E6B22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B9732C6-AF30-4E70-8B7D-D5804E89E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3C-C860-462E-9CEC-56B2E2879018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DA5C60-7C0D-4F6A-A3A6-26DB928B4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33D7B9-6E36-4154-BBBF-EEAE47BEC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32F2-C24F-43A2-B408-2C3F70DEC3C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314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21421E-152A-482B-8167-18D207A9C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09FA9B0-12B7-445B-928E-DE2869A0A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3CEDC3-8A7A-4F54-A640-5711F2770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3C-C860-462E-9CEC-56B2E2879018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17D31F-77F7-40BE-AFFA-1A747863A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68ED3A-89DB-46FF-9281-D0027F2B9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32F2-C24F-43A2-B408-2C3F70DEC3C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13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FE8D8BE-C15F-4D6D-B774-BD50DF3102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44D8173-AB34-450C-A561-63BEBC2E02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6A9219-230A-4115-A8A9-819D4F6AA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3C-C860-462E-9CEC-56B2E2879018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02424-6190-4312-9242-8DCB41AC3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C21823-FCD0-45BB-8200-C768E5D8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32F2-C24F-43A2-B408-2C3F70DEC3C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704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EB1D0A2-2D91-4936-A91E-B5F86E7DA28D}"/>
              </a:ext>
            </a:extLst>
          </p:cNvPr>
          <p:cNvSpPr/>
          <p:nvPr userDrawn="1"/>
        </p:nvSpPr>
        <p:spPr>
          <a:xfrm>
            <a:off x="0" y="6252519"/>
            <a:ext cx="12192000" cy="605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46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sion">
    <p:bg>
      <p:bgPr>
        <a:solidFill>
          <a:srgbClr val="F2C8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37777"/>
            <a:ext cx="12192000" cy="24430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00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27226" y="2408768"/>
            <a:ext cx="10972800" cy="849577"/>
          </a:xfrm>
        </p:spPr>
        <p:txBody>
          <a:bodyPr/>
          <a:lstStyle>
            <a:lvl1pPr>
              <a:defRPr lang="fr-FR" sz="4800" b="1" kern="1200" smtClean="0">
                <a:solidFill>
                  <a:schemeClr val="tx1">
                    <a:lumMod val="85000"/>
                    <a:lumOff val="15000"/>
                  </a:schemeClr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327226" y="3258345"/>
            <a:ext cx="10972800" cy="719137"/>
          </a:xfrm>
        </p:spPr>
        <p:txBody>
          <a:bodyPr anchor="ctr"/>
          <a:lstStyle>
            <a:lvl1pPr marL="0" indent="0">
              <a:buNone/>
              <a:defRPr lang="fr-FR" sz="32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10279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09600" y="1124745"/>
            <a:ext cx="11176000" cy="5204089"/>
          </a:xfrm>
        </p:spPr>
        <p:txBody>
          <a:bodyPr>
            <a:normAutofit/>
          </a:bodyPr>
          <a:lstStyle>
            <a:lvl1pPr marL="457189" indent="-457189">
              <a:buFont typeface="Wingdings" panose="05000000000000000000" pitchFamily="2" charset="2"/>
              <a:buChar char="v"/>
              <a:defRPr sz="3600">
                <a:solidFill>
                  <a:schemeClr val="tx1"/>
                </a:solidFill>
                <a:latin typeface="+mn-lt"/>
                <a:cs typeface="Segoe UI Light" panose="020B0502040204020203" pitchFamily="34" charset="0"/>
              </a:defRPr>
            </a:lvl1pPr>
            <a:lvl2pPr marL="990575" indent="-380990">
              <a:buClr>
                <a:srgbClr val="F2C81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2pPr>
            <a:lvl3pPr marL="1523962" indent="-304792">
              <a:buClr>
                <a:srgbClr val="F2C811"/>
              </a:buClr>
              <a:buFont typeface="Wingdings" panose="05000000000000000000" pitchFamily="2" charset="2"/>
              <a:buChar char="Ø"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3pPr>
            <a:lvl4pPr>
              <a:buClr>
                <a:srgbClr val="F2C811"/>
              </a:buClr>
              <a:defRPr sz="20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4pPr>
            <a:lvl5pPr>
              <a:buClr>
                <a:srgbClr val="F2C811"/>
              </a:buClr>
              <a:defRPr sz="20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5pPr>
          </a:lstStyle>
          <a:p>
            <a:pPr lvl="0"/>
            <a:r>
              <a:rPr lang="fr-FR" noProof="0" dirty="0"/>
              <a:t> 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151029" cy="657556"/>
          </a:xfrm>
        </p:spPr>
        <p:txBody>
          <a:bodyPr/>
          <a:lstStyle>
            <a:lvl1pPr algn="l">
              <a:defRPr sz="4800" b="1">
                <a:solidFill>
                  <a:srgbClr val="F2C81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39927525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151029" cy="657556"/>
          </a:xfrm>
        </p:spPr>
        <p:txBody>
          <a:bodyPr/>
          <a:lstStyle>
            <a:lvl1pPr algn="l">
              <a:defRPr sz="4800" b="1">
                <a:solidFill>
                  <a:srgbClr val="F2C811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</p:spTree>
    <p:extLst>
      <p:ext uri="{BB962C8B-B14F-4D97-AF65-F5344CB8AC3E}">
        <p14:creationId xmlns:p14="http://schemas.microsoft.com/office/powerpoint/2010/main" val="941489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F2C8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3367689" y="2089052"/>
            <a:ext cx="9637891" cy="450892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algn="ctr"/>
            <a:r>
              <a:rPr lang="fr-FR" sz="28700" dirty="0">
                <a:solidFill>
                  <a:schemeClr val="bg1"/>
                </a:solidFill>
              </a:rPr>
              <a:t>démo</a:t>
            </a:r>
          </a:p>
        </p:txBody>
      </p:sp>
    </p:spTree>
    <p:extLst>
      <p:ext uri="{BB962C8B-B14F-4D97-AF65-F5344CB8AC3E}">
        <p14:creationId xmlns:p14="http://schemas.microsoft.com/office/powerpoint/2010/main" val="58654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bg>
      <p:bgPr>
        <a:solidFill>
          <a:srgbClr val="F2C8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3860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">
    <p:bg>
      <p:bgPr>
        <a:solidFill>
          <a:srgbClr val="F2C8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497418" y="6395190"/>
            <a:ext cx="2694581" cy="462810"/>
          </a:xfrm>
          <a:prstGeom prst="rect">
            <a:avLst/>
          </a:prstGeom>
          <a:solidFill>
            <a:srgbClr val="F2C8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66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">
    <p:bg>
      <p:bgPr>
        <a:solidFill>
          <a:srgbClr val="F2C8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506437"/>
            <a:ext cx="12192000" cy="5683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18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515DC5-5CE1-4EA3-A0FE-14197FFD1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79B354-006D-42AD-8358-1C545BB76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66EED21-07FC-4886-BA35-10319ADEE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3C-C860-462E-9CEC-56B2E2879018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85AB7A-0BA8-4E33-BD4C-C5D43CC90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0DCD8A-A309-48B1-A48B-669EF11F0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32F2-C24F-43A2-B408-2C3F70DEC3C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566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ver">
    <p:bg>
      <p:bgPr>
        <a:solidFill>
          <a:srgbClr val="F2C8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497418" y="6395190"/>
            <a:ext cx="2694581" cy="462810"/>
          </a:xfrm>
          <a:prstGeom prst="rect">
            <a:avLst/>
          </a:prstGeom>
          <a:solidFill>
            <a:srgbClr val="F2C8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4"/>
          <p:cNvSpPr txBox="1"/>
          <p:nvPr userDrawn="1"/>
        </p:nvSpPr>
        <p:spPr>
          <a:xfrm>
            <a:off x="3860337" y="5916374"/>
            <a:ext cx="2380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@ClubPowerBI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777366" y="5950128"/>
            <a:ext cx="18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/ClubPowerBI</a:t>
            </a:r>
          </a:p>
        </p:txBody>
      </p:sp>
      <p:sp>
        <p:nvSpPr>
          <p:cNvPr id="6" name="TextBox 4"/>
          <p:cNvSpPr txBox="1"/>
          <p:nvPr userDrawn="1"/>
        </p:nvSpPr>
        <p:spPr>
          <a:xfrm>
            <a:off x="6531605" y="5964475"/>
            <a:ext cx="1969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/ClubPowerBI</a:t>
            </a: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5070" y="5092538"/>
            <a:ext cx="780018" cy="781303"/>
          </a:xfrm>
          <a:prstGeom prst="rect">
            <a:avLst/>
          </a:prstGeom>
        </p:spPr>
      </p:pic>
      <p:pic>
        <p:nvPicPr>
          <p:cNvPr id="8" name="Image 7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512" y="5134412"/>
            <a:ext cx="883356" cy="71816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t="30179" r="7990" b="31424"/>
          <a:stretch/>
        </p:blipFill>
        <p:spPr>
          <a:xfrm>
            <a:off x="3057940" y="300878"/>
            <a:ext cx="6076119" cy="118690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24" y="5089258"/>
            <a:ext cx="792901" cy="79290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35" y="4715395"/>
            <a:ext cx="1769351" cy="1769351"/>
          </a:xfrm>
          <a:prstGeom prst="rect">
            <a:avLst/>
          </a:prstGeom>
        </p:spPr>
      </p:pic>
      <p:sp>
        <p:nvSpPr>
          <p:cNvPr id="12" name="TextBox 4"/>
          <p:cNvSpPr txBox="1"/>
          <p:nvPr userDrawn="1"/>
        </p:nvSpPr>
        <p:spPr>
          <a:xfrm>
            <a:off x="1479358" y="5911312"/>
            <a:ext cx="2380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/Club-Power-BI</a:t>
            </a:r>
          </a:p>
        </p:txBody>
      </p:sp>
    </p:spTree>
    <p:extLst>
      <p:ext uri="{BB962C8B-B14F-4D97-AF65-F5344CB8AC3E}">
        <p14:creationId xmlns:p14="http://schemas.microsoft.com/office/powerpoint/2010/main" val="27138441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ver">
    <p:bg>
      <p:bgPr>
        <a:solidFill>
          <a:srgbClr val="F2C8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497418" y="6395190"/>
            <a:ext cx="2694581" cy="462810"/>
          </a:xfrm>
          <a:prstGeom prst="rect">
            <a:avLst/>
          </a:prstGeom>
          <a:solidFill>
            <a:srgbClr val="F2C8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e 2"/>
          <p:cNvGrpSpPr/>
          <p:nvPr userDrawn="1"/>
        </p:nvGrpSpPr>
        <p:grpSpPr>
          <a:xfrm>
            <a:off x="6127076" y="5496243"/>
            <a:ext cx="6049015" cy="1401027"/>
            <a:chOff x="4458440" y="5071187"/>
            <a:chExt cx="7639278" cy="1769351"/>
          </a:xfrm>
        </p:grpSpPr>
        <p:sp>
          <p:nvSpPr>
            <p:cNvPr id="4" name="TextBox 4"/>
            <p:cNvSpPr txBox="1"/>
            <p:nvPr/>
          </p:nvSpPr>
          <p:spPr>
            <a:xfrm>
              <a:off x="6428510" y="6272165"/>
              <a:ext cx="2380980" cy="388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@ClubPowerBI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0219088" y="6256325"/>
              <a:ext cx="1878630" cy="388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/ClubPowerBI</a:t>
              </a:r>
            </a:p>
          </p:txBody>
        </p:sp>
        <p:sp>
          <p:nvSpPr>
            <p:cNvPr id="6" name="TextBox 4"/>
            <p:cNvSpPr txBox="1"/>
            <p:nvPr/>
          </p:nvSpPr>
          <p:spPr>
            <a:xfrm>
              <a:off x="8476330" y="6270671"/>
              <a:ext cx="1969311" cy="388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/ClubPowerBI</a:t>
              </a:r>
            </a:p>
          </p:txBody>
        </p:sp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86793" y="5398735"/>
              <a:ext cx="780018" cy="781303"/>
            </a:xfrm>
            <a:prstGeom prst="rect">
              <a:avLst/>
            </a:prstGeom>
          </p:spPr>
        </p:pic>
        <p:pic>
          <p:nvPicPr>
            <p:cNvPr id="8" name="Image 7">
              <a:hlinkClick r:id="rId3"/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48685" y="5490204"/>
              <a:ext cx="883357" cy="718163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2449" y="5395454"/>
              <a:ext cx="792902" cy="792901"/>
            </a:xfrm>
            <a:prstGeom prst="rect">
              <a:avLst/>
            </a:prstGeom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617" y="5071187"/>
              <a:ext cx="1769352" cy="1769351"/>
            </a:xfrm>
            <a:prstGeom prst="rect">
              <a:avLst/>
            </a:prstGeom>
          </p:spPr>
        </p:pic>
        <p:sp>
          <p:nvSpPr>
            <p:cNvPr id="11" name="TextBox 4"/>
            <p:cNvSpPr txBox="1"/>
            <p:nvPr/>
          </p:nvSpPr>
          <p:spPr>
            <a:xfrm>
              <a:off x="4458440" y="6267104"/>
              <a:ext cx="2380980" cy="388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14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/Club-Power-BI</a:t>
              </a:r>
            </a:p>
          </p:txBody>
        </p:sp>
      </p:grp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t="30179" r="7990" b="31424"/>
          <a:stretch/>
        </p:blipFill>
        <p:spPr>
          <a:xfrm>
            <a:off x="513239" y="352106"/>
            <a:ext cx="4396516" cy="85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09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">
    <p:bg>
      <p:bgPr>
        <a:solidFill>
          <a:srgbClr val="F2C8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9497418" y="6395190"/>
            <a:ext cx="2694581" cy="462810"/>
          </a:xfrm>
          <a:prstGeom prst="rect">
            <a:avLst/>
          </a:prstGeom>
          <a:solidFill>
            <a:srgbClr val="F2C8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5"/>
          <p:cNvSpPr txBox="1"/>
          <p:nvPr userDrawn="1"/>
        </p:nvSpPr>
        <p:spPr>
          <a:xfrm>
            <a:off x="2895019" y="3164405"/>
            <a:ext cx="6701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Meetups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Conférences,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Webcasts</a:t>
            </a:r>
            <a:r>
              <a:rPr kumimoji="0" lang="fr-FR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, </a:t>
            </a:r>
            <a:r>
              <a:rPr kumimoji="0" lang="fr-FR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Afterworks</a:t>
            </a:r>
            <a:endParaRPr kumimoji="0" lang="fr-FR" sz="24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4" name="TextBox 4"/>
          <p:cNvSpPr txBox="1"/>
          <p:nvPr userDrawn="1"/>
        </p:nvSpPr>
        <p:spPr>
          <a:xfrm>
            <a:off x="3248505" y="2458100"/>
            <a:ext cx="62910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 communauté Power BI française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3860337" y="5268902"/>
            <a:ext cx="2380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@ClubPowerBI</a:t>
            </a:r>
          </a:p>
        </p:txBody>
      </p:sp>
      <p:sp>
        <p:nvSpPr>
          <p:cNvPr id="6" name="TextBox 4"/>
          <p:cNvSpPr txBox="1"/>
          <p:nvPr userDrawn="1"/>
        </p:nvSpPr>
        <p:spPr>
          <a:xfrm>
            <a:off x="8777366" y="5302656"/>
            <a:ext cx="1878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/ClubPowerBI</a:t>
            </a:r>
          </a:p>
        </p:txBody>
      </p:sp>
      <p:sp>
        <p:nvSpPr>
          <p:cNvPr id="7" name="TextBox 4"/>
          <p:cNvSpPr txBox="1"/>
          <p:nvPr userDrawn="1"/>
        </p:nvSpPr>
        <p:spPr>
          <a:xfrm>
            <a:off x="6531605" y="5317003"/>
            <a:ext cx="19693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/ClubPowerBI</a:t>
            </a:r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45070" y="4445066"/>
            <a:ext cx="780018" cy="781303"/>
          </a:xfrm>
          <a:prstGeom prst="rect">
            <a:avLst/>
          </a:prstGeom>
        </p:spPr>
      </p:pic>
      <p:pic>
        <p:nvPicPr>
          <p:cNvPr id="9" name="Image 8">
            <a:hlinkClick r:id="rId3"/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512" y="4486940"/>
            <a:ext cx="883356" cy="71816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9" t="30179" r="7990" b="31424"/>
          <a:stretch/>
        </p:blipFill>
        <p:spPr>
          <a:xfrm>
            <a:off x="1825935" y="420223"/>
            <a:ext cx="8182200" cy="159831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724" y="4441786"/>
            <a:ext cx="792901" cy="792901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35" y="4067923"/>
            <a:ext cx="1769351" cy="1769351"/>
          </a:xfrm>
          <a:prstGeom prst="rect">
            <a:avLst/>
          </a:prstGeom>
        </p:spPr>
      </p:pic>
      <p:sp>
        <p:nvSpPr>
          <p:cNvPr id="13" name="TextBox 4"/>
          <p:cNvSpPr txBox="1"/>
          <p:nvPr userDrawn="1"/>
        </p:nvSpPr>
        <p:spPr>
          <a:xfrm>
            <a:off x="1479358" y="5263840"/>
            <a:ext cx="2380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/Club-Power-BI</a:t>
            </a:r>
          </a:p>
        </p:txBody>
      </p:sp>
    </p:spTree>
    <p:extLst>
      <p:ext uri="{BB962C8B-B14F-4D97-AF65-F5344CB8AC3E}">
        <p14:creationId xmlns:p14="http://schemas.microsoft.com/office/powerpoint/2010/main" val="15915475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>
            <a:off x="609600" y="1124745"/>
            <a:ext cx="11176000" cy="5204089"/>
          </a:xfrm>
        </p:spPr>
        <p:txBody>
          <a:bodyPr>
            <a:normAutofit/>
          </a:bodyPr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 Light" panose="020B0502040204020203" pitchFamily="34" charset="0"/>
              </a:defRPr>
            </a:lvl1pPr>
            <a:lvl2pPr>
              <a:defRPr sz="3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Segoe UI" panose="020B0502040204020203" pitchFamily="34" charset="0"/>
              </a:defRPr>
            </a:lvl5pPr>
          </a:lstStyle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1151029" cy="657556"/>
          </a:xfrm>
        </p:spPr>
        <p:txBody>
          <a:bodyPr/>
          <a:lstStyle>
            <a:lvl1pPr algn="l">
              <a:defRPr sz="4800" b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cxnSp>
        <p:nvCxnSpPr>
          <p:cNvPr id="4" name="Straight Connector 16">
            <a:extLst>
              <a:ext uri="{FF2B5EF4-FFF2-40B4-BE49-F238E27FC236}">
                <a16:creationId xmlns:a16="http://schemas.microsoft.com/office/drawing/2014/main" id="{C1A4B780-9063-4265-8281-7DF1F10FF1FD}"/>
              </a:ext>
            </a:extLst>
          </p:cNvPr>
          <p:cNvCxnSpPr/>
          <p:nvPr userDrawn="1"/>
        </p:nvCxnSpPr>
        <p:spPr>
          <a:xfrm>
            <a:off x="715435" y="1062854"/>
            <a:ext cx="11476565" cy="0"/>
          </a:xfrm>
          <a:prstGeom prst="line">
            <a:avLst/>
          </a:prstGeom>
          <a:ln w="19050">
            <a:solidFill>
              <a:srgbClr val="FFDF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90180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charset="2"/>
              <a:buChar char="§"/>
              <a:defRPr>
                <a:solidFill>
                  <a:schemeClr val="tx2"/>
                </a:solidFill>
              </a:defRPr>
            </a:lvl1pPr>
            <a:lvl2pPr marL="742950" indent="-285750">
              <a:buFont typeface="Wingdings" charset="2"/>
              <a:buChar char="§"/>
              <a:defRPr>
                <a:solidFill>
                  <a:srgbClr val="474947"/>
                </a:solidFill>
              </a:defRPr>
            </a:lvl2pPr>
            <a:lvl3pPr marL="1143000" indent="-228600">
              <a:buFont typeface="Wingdings" charset="2"/>
              <a:buChar char="§"/>
              <a:defRPr>
                <a:solidFill>
                  <a:srgbClr val="474947"/>
                </a:solidFill>
              </a:defRPr>
            </a:lvl3pPr>
            <a:lvl4pPr marL="1600200" indent="-228600">
              <a:buFont typeface="Wingdings" charset="2"/>
              <a:buChar char="§"/>
              <a:defRPr>
                <a:solidFill>
                  <a:srgbClr val="474947"/>
                </a:solidFill>
              </a:defRPr>
            </a:lvl4pPr>
            <a:lvl5pPr marL="2057400" indent="-228600">
              <a:buFont typeface="Wingdings" charset="2"/>
              <a:buChar char="§"/>
              <a:defRPr>
                <a:solidFill>
                  <a:srgbClr val="47494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15435" y="1062854"/>
            <a:ext cx="11476565" cy="0"/>
          </a:xfrm>
          <a:prstGeom prst="line">
            <a:avLst/>
          </a:prstGeom>
          <a:ln w="19050">
            <a:solidFill>
              <a:srgbClr val="FFDF7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82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D4386A-6A1B-4E2C-B950-CB9C97E23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0B48C65-6BBE-4119-A760-EF1FB1372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C3F386-B83F-4DD2-89A2-2DDA83E0B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3C-C860-462E-9CEC-56B2E2879018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12575F-685D-42C8-A790-2024AC3D0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9B6DBE8-79C8-40F3-AFF6-29F4DDE0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32F2-C24F-43A2-B408-2C3F70DEC3C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5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7F7010-7471-4F33-8C69-66195A32B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329336-2484-434F-A9F9-13C20149D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B45AB7D-E911-40DC-A4FF-964720628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64DA03-299A-4684-9164-F5383B081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3C-C860-462E-9CEC-56B2E2879018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E68A27B-D39E-47B9-8808-EB65DD42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B705F5-BE77-488E-99E7-66A4AA6C6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32F2-C24F-43A2-B408-2C3F70DEC3C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55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39B15-42BB-47BA-8CAD-26D402A65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E98CD3C-F8A1-472A-BDBE-0F9A19FE9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E9F5CE-CC47-4DE3-8ED3-873E8F516B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32E6B11-B8C6-44BE-89EC-2DB64964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6419F65-889B-4AD5-AFF2-5E1A1F0417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D07D8DE-7D98-417A-A7D0-EA79EFF34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3C-C860-462E-9CEC-56B2E2879018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DBE9591-56D5-497E-97E8-6772045C9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7F252E4-C1DA-48CA-B051-8B7467C2F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32F2-C24F-43A2-B408-2C3F70DEC3C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60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663E86-0C49-40E7-A038-24CABC30A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56DDFB9-AFB9-4657-B5F6-6FB589029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3C-C860-462E-9CEC-56B2E2879018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A38A4EC-E382-4606-B1A8-A0F0AE86F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214B1CA-DEE7-4DA5-91BF-F30934EC5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32F2-C24F-43A2-B408-2C3F70DEC3C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62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BF00E5C-0F04-4824-8E0C-6842E71E9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3C-C860-462E-9CEC-56B2E2879018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C0EABB3-D4E6-4083-BD32-D176CE83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5802E78-CE69-4AE7-9808-E8A9DF378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32F2-C24F-43A2-B408-2C3F70DEC3C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FEE7D9-2712-408A-B511-A70F0B7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F4A703-A914-4D0F-8D79-C25427FAD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F284DDD-D22A-42C5-B88F-3133F5B229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E943B83-9272-4856-B79E-C4AF1A5F0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3C-C860-462E-9CEC-56B2E2879018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1C5FB25-C5B9-4E86-8DF5-CB4FE073A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F7A0DD-42DC-42C0-A882-E08C87CBC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32F2-C24F-43A2-B408-2C3F70DEC3C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627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815245-CCB7-45B6-8D57-FA0741FFC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210C299-E691-4CEA-AD25-CBEC16D47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85472C3-05E4-42CC-A4A5-32D206B884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147FAB-A33E-4808-8DD0-C75BB5310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04D3C-C860-462E-9CEC-56B2E2879018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52C05E3-703A-43F6-99E1-32F745295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A2934AD-65B0-431C-ACEE-B3C1F2D62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32F2-C24F-43A2-B408-2C3F70DEC3C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44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5550256-5B53-4725-AAA9-60D3B25E4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36A9C6-9B4B-4F09-B316-7D4B6ADB68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19F5739-5889-402E-9905-915444E70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04D3C-C860-462E-9CEC-56B2E2879018}" type="datetimeFigureOut">
              <a:rPr lang="en-US" smtClean="0"/>
              <a:t>6/16/2018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157103-6416-4223-B385-1EF3149F8C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CFB46E1-DB39-43DA-906D-78435636A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C32F2-C24F-43A2-B408-2C3F70DEC3CE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0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5168"/>
            <a:ext cx="10972800" cy="84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title</a:t>
            </a:r>
            <a:r>
              <a:rPr lang="fr-FR" noProof="0" dirty="0"/>
              <a:t>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dirty="0"/>
              <a:t>Click to </a:t>
            </a:r>
            <a:r>
              <a:rPr lang="fr-FR" noProof="0" dirty="0" err="1"/>
              <a:t>edit</a:t>
            </a:r>
            <a:r>
              <a:rPr lang="fr-FR" noProof="0" dirty="0"/>
              <a:t> Master </a:t>
            </a:r>
            <a:r>
              <a:rPr lang="fr-FR" noProof="0" dirty="0" err="1"/>
              <a:t>text</a:t>
            </a:r>
            <a:r>
              <a:rPr lang="fr-FR" noProof="0" dirty="0"/>
              <a:t> styles</a:t>
            </a:r>
          </a:p>
          <a:p>
            <a:pPr lvl="1"/>
            <a:r>
              <a:rPr lang="fr-FR" noProof="0" dirty="0"/>
              <a:t>Second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2"/>
            <a:r>
              <a:rPr lang="fr-FR" noProof="0" dirty="0" err="1"/>
              <a:t>Third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3"/>
            <a:r>
              <a:rPr lang="fr-FR" noProof="0" dirty="0" err="1"/>
              <a:t>Fourth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  <a:p>
            <a:pPr lvl="4"/>
            <a:r>
              <a:rPr lang="fr-FR" noProof="0" dirty="0" err="1"/>
              <a:t>Fifth</a:t>
            </a:r>
            <a:r>
              <a:rPr lang="fr-FR" noProof="0" dirty="0"/>
              <a:t> </a:t>
            </a:r>
            <a:r>
              <a:rPr lang="fr-FR" noProof="0" dirty="0" err="1"/>
              <a:t>level</a:t>
            </a:r>
            <a:endParaRPr lang="fr-FR" noProof="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310993"/>
            <a:ext cx="12192000" cy="547007"/>
          </a:xfrm>
          <a:prstGeom prst="rect">
            <a:avLst/>
          </a:prstGeom>
          <a:solidFill>
            <a:srgbClr val="F2C811"/>
          </a:solidFill>
          <a:ln>
            <a:noFill/>
          </a:ln>
          <a:extLst/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algn="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fr-FR" sz="1867" dirty="0">
                <a:solidFill>
                  <a:prstClr val="white"/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       </a:t>
            </a:r>
            <a:r>
              <a:rPr lang="fr-FR" sz="1867" baseline="0" dirty="0">
                <a:solidFill>
                  <a:prstClr val="white"/>
                </a:solidFill>
                <a:latin typeface="Calibri" panose="020F0502020204030204" pitchFamily="34" charset="0"/>
                <a:cs typeface="Segoe UI Light" panose="020B0502040204020203" pitchFamily="34" charset="0"/>
              </a:rPr>
              <a:t> </a:t>
            </a:r>
            <a:endParaRPr lang="fr-FR" sz="2100" b="1" dirty="0">
              <a:solidFill>
                <a:schemeClr val="bg1"/>
              </a:solidFill>
              <a:latin typeface="+mn-lt"/>
              <a:cs typeface="Segoe UI Light" panose="020B0502040204020203" pitchFamily="34" charset="0"/>
            </a:endParaRPr>
          </a:p>
        </p:txBody>
      </p:sp>
      <p:pic>
        <p:nvPicPr>
          <p:cNvPr id="8" name="Picture 4" descr="https://g.twimg.com/Twitter_logo_white.png"/>
          <p:cNvPicPr>
            <a:picLocks noChangeAspect="1" noChangeArrowheads="1"/>
          </p:cNvPicPr>
          <p:nvPr userDrawn="1"/>
        </p:nvPicPr>
        <p:blipFill>
          <a:blip r:embed="rId1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748" y="6493386"/>
            <a:ext cx="308347" cy="25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43" y="6310993"/>
            <a:ext cx="547007" cy="547007"/>
          </a:xfrm>
          <a:prstGeom prst="rect">
            <a:avLst/>
          </a:prstGeom>
        </p:spPr>
      </p:pic>
      <p:sp>
        <p:nvSpPr>
          <p:cNvPr id="3" name="ZoneTexte 2"/>
          <p:cNvSpPr txBox="1"/>
          <p:nvPr userDrawn="1"/>
        </p:nvSpPr>
        <p:spPr>
          <a:xfrm>
            <a:off x="10235611" y="6418673"/>
            <a:ext cx="1956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@</a:t>
            </a:r>
            <a:r>
              <a:rPr lang="fr-FR" sz="2000" b="1" dirty="0">
                <a:solidFill>
                  <a:schemeClr val="bg1"/>
                </a:solidFill>
                <a:latin typeface="+mn-lt"/>
                <a:cs typeface="Segoe UI Light" panose="020B0502040204020203" pitchFamily="34" charset="0"/>
              </a:rPr>
              <a:t>ClubPowerBI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05660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800" b="1" kern="1200" cap="none" spc="-133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Clr>
          <a:srgbClr val="F2C811"/>
        </a:buClr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j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openxmlformats.org/officeDocument/2006/relationships/image" Target="../media/image4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24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2.png"/><Relationship Id="rId3" Type="http://schemas.openxmlformats.org/officeDocument/2006/relationships/image" Target="../media/image24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5" Type="http://schemas.openxmlformats.org/officeDocument/2006/relationships/image" Target="../media/image40.png"/><Relationship Id="rId10" Type="http://schemas.openxmlformats.org/officeDocument/2006/relationships/image" Target="../media/image38.png"/><Relationship Id="rId4" Type="http://schemas.openxmlformats.org/officeDocument/2006/relationships/image" Target="../media/image39.png"/><Relationship Id="rId9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twitter.com/ClubPowerBI" TargetMode="External"/><Relationship Id="rId7" Type="http://schemas.openxmlformats.org/officeDocument/2006/relationships/hyperlink" Target="https://www.meetup.com/fr-FR/Club-Power-BI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www.facebook.com/ClubPowerBI/?ref=bookmarks" TargetMode="External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hyperlink" Target="https://www.youtube.com/channel/UCaTn-yDjPDvf-1CtJJHTNcQ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11.emf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g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gif"/><Relationship Id="rId9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6.jpe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9.png"/><Relationship Id="rId5" Type="http://schemas.openxmlformats.org/officeDocument/2006/relationships/image" Target="../media/image36.jp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8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819EA7C-194A-4B13-9072-B42DBA558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9" y="1526345"/>
            <a:ext cx="4640213" cy="346768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9825124-51F7-4E74-969A-438408DE44E4}"/>
              </a:ext>
            </a:extLst>
          </p:cNvPr>
          <p:cNvSpPr txBox="1"/>
          <p:nvPr/>
        </p:nvSpPr>
        <p:spPr>
          <a:xfrm>
            <a:off x="5212168" y="1445846"/>
            <a:ext cx="4501745" cy="3093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dirty="0">
                <a:latin typeface="Segoe UI" panose="020B0502040204020203" pitchFamily="34" charset="0"/>
                <a:cs typeface="Segoe UI" panose="020B0502040204020203" pitchFamily="34" charset="0"/>
              </a:rPr>
              <a:t>Power</a:t>
            </a:r>
          </a:p>
          <a:p>
            <a:r>
              <a:rPr lang="en-US" sz="8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Saturday</a:t>
            </a:r>
            <a:endParaRPr lang="en-US" sz="115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41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FC2C1A0-0EC8-492C-A4D0-39A25B194146}"/>
              </a:ext>
            </a:extLst>
          </p:cNvPr>
          <p:cNvSpPr txBox="1"/>
          <p:nvPr/>
        </p:nvSpPr>
        <p:spPr>
          <a:xfrm>
            <a:off x="687580" y="6436724"/>
            <a:ext cx="691515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https://azure.microsoft.com/en-us/solutions/data-warehouse/</a:t>
            </a:r>
            <a:endParaRPr lang="fr-FR" dirty="0">
              <a:solidFill>
                <a:srgbClr val="FFFFFF"/>
              </a:solidFill>
              <a:cs typeface="Segoe UI"/>
            </a:endParaRPr>
          </a:p>
        </p:txBody>
      </p:sp>
      <p:pic>
        <p:nvPicPr>
          <p:cNvPr id="7" name="Image 7" descr="Une image contenant capture d’écran&#10;&#10;Description générée avec un niveau de confiance très élevé">
            <a:extLst>
              <a:ext uri="{FF2B5EF4-FFF2-40B4-BE49-F238E27FC236}">
                <a16:creationId xmlns:a16="http://schemas.microsoft.com/office/drawing/2014/main" id="{4172796C-53E6-49D5-8263-5E733F52B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07" y="1088360"/>
            <a:ext cx="11526687" cy="5218937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id="{11A85978-4818-4514-AFC8-69664F9EC4CC}"/>
              </a:ext>
            </a:extLst>
          </p:cNvPr>
          <p:cNvSpPr txBox="1">
            <a:spLocks/>
          </p:cNvSpPr>
          <p:nvPr/>
        </p:nvSpPr>
        <p:spPr bwMode="auto">
          <a:xfrm>
            <a:off x="609600" y="275168"/>
            <a:ext cx="11526687" cy="84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800" b="0" kern="1200" cap="none" spc="-133" baseline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n-ea"/>
                <a:cs typeface="Segoe UI Light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609585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19170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828754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438339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b="1" dirty="0">
                <a:solidFill>
                  <a:schemeClr val="tx1"/>
                </a:solidFill>
              </a:rPr>
              <a:t>Architecture : Modern Data Warehouse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7535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6FC2C1A0-0EC8-492C-A4D0-39A25B194146}"/>
              </a:ext>
            </a:extLst>
          </p:cNvPr>
          <p:cNvSpPr txBox="1"/>
          <p:nvPr/>
        </p:nvSpPr>
        <p:spPr>
          <a:xfrm>
            <a:off x="917334" y="6393922"/>
            <a:ext cx="6915150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https://azure.microsoft.com/en-us/solutions/data-warehouse/</a:t>
            </a:r>
            <a:endParaRPr lang="fr-FR" dirty="0">
              <a:solidFill>
                <a:srgbClr val="FFFFFF"/>
              </a:solidFill>
              <a:cs typeface="Segoe UI"/>
            </a:endParaRPr>
          </a:p>
        </p:txBody>
      </p:sp>
      <p:pic>
        <p:nvPicPr>
          <p:cNvPr id="5" name="Image 6">
            <a:extLst>
              <a:ext uri="{FF2B5EF4-FFF2-40B4-BE49-F238E27FC236}">
                <a16:creationId xmlns:a16="http://schemas.microsoft.com/office/drawing/2014/main" id="{22EF4EDF-A391-4F02-A26B-1C78F14A3ACA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737950" y="2598451"/>
            <a:ext cx="361950" cy="428625"/>
          </a:xfrm>
          <a:prstGeom prst="rect">
            <a:avLst/>
          </a:prstGeom>
        </p:spPr>
      </p:pic>
      <p:pic>
        <p:nvPicPr>
          <p:cNvPr id="6" name="Image 8">
            <a:extLst>
              <a:ext uri="{FF2B5EF4-FFF2-40B4-BE49-F238E27FC236}">
                <a16:creationId xmlns:a16="http://schemas.microsoft.com/office/drawing/2014/main" id="{6B0CF703-588A-4852-979C-BE4C54B96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450" y="3567487"/>
            <a:ext cx="485775" cy="447675"/>
          </a:xfrm>
          <a:prstGeom prst="rect">
            <a:avLst/>
          </a:prstGeom>
        </p:spPr>
      </p:pic>
      <p:pic>
        <p:nvPicPr>
          <p:cNvPr id="7" name="Image 10">
            <a:extLst>
              <a:ext uri="{FF2B5EF4-FFF2-40B4-BE49-F238E27FC236}">
                <a16:creationId xmlns:a16="http://schemas.microsoft.com/office/drawing/2014/main" id="{EE5CC8C5-B61A-4870-BD4F-8335CED77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887" y="4458075"/>
            <a:ext cx="352425" cy="37147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6A5AAB28-7942-4E07-8922-444ED1CB0468}"/>
              </a:ext>
            </a:extLst>
          </p:cNvPr>
          <p:cNvSpPr txBox="1"/>
          <p:nvPr/>
        </p:nvSpPr>
        <p:spPr>
          <a:xfrm>
            <a:off x="164860" y="3024562"/>
            <a:ext cx="1514475" cy="3385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/>
              <a:t>Fichiers plats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3A57998-5300-4A8C-8A9F-2B444E8898CE}"/>
              </a:ext>
            </a:extLst>
          </p:cNvPr>
          <p:cNvSpPr txBox="1"/>
          <p:nvPr/>
        </p:nvSpPr>
        <p:spPr>
          <a:xfrm>
            <a:off x="164859" y="3910387"/>
            <a:ext cx="1514475" cy="3385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/>
              <a:t>API Métier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6717794-A9F0-4710-BAD6-B79F05865DB3}"/>
              </a:ext>
            </a:extLst>
          </p:cNvPr>
          <p:cNvSpPr txBox="1"/>
          <p:nvPr/>
        </p:nvSpPr>
        <p:spPr>
          <a:xfrm>
            <a:off x="126759" y="4929562"/>
            <a:ext cx="1581150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/>
              <a:t>Bases opérationnelles</a:t>
            </a:r>
            <a:endParaRPr lang="fr-FR" sz="1600" dirty="0">
              <a:cs typeface="Segoe UI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8AE85D8-847C-4747-8444-BF1F2B4EFB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95" y="3401179"/>
            <a:ext cx="780290" cy="78029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01129D0-72A7-4869-AF5D-132D5EE9C0F3}"/>
              </a:ext>
            </a:extLst>
          </p:cNvPr>
          <p:cNvSpPr txBox="1"/>
          <p:nvPr/>
        </p:nvSpPr>
        <p:spPr>
          <a:xfrm>
            <a:off x="2886965" y="4248941"/>
            <a:ext cx="1581150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/>
              <a:t>Azure Data </a:t>
            </a:r>
            <a:r>
              <a:rPr lang="fr-FR" sz="1600" dirty="0" err="1"/>
              <a:t>Factory</a:t>
            </a:r>
            <a:endParaRPr lang="fr-FR" sz="1600" dirty="0">
              <a:cs typeface="Segoe UI"/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DB85E3ED-182E-41F3-A6D4-473700CDE0C2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1679335" y="3193839"/>
            <a:ext cx="1431334" cy="44398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3C90BE34-5FAF-4162-882E-051AA0A548E5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679334" y="3897280"/>
            <a:ext cx="1337331" cy="1823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BBAD76E-E8D6-42BD-9FE8-10AE12783DC1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1707909" y="4147136"/>
            <a:ext cx="1402760" cy="10748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CD7D23CD-2694-42C1-BC89-16EF41DF095F}"/>
              </a:ext>
            </a:extLst>
          </p:cNvPr>
          <p:cNvCxnSpPr>
            <a:cxnSpLocks/>
          </p:cNvCxnSpPr>
          <p:nvPr/>
        </p:nvCxnSpPr>
        <p:spPr>
          <a:xfrm>
            <a:off x="4247260" y="3791324"/>
            <a:ext cx="10511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4" name="Image 33">
            <a:extLst>
              <a:ext uri="{FF2B5EF4-FFF2-40B4-BE49-F238E27FC236}">
                <a16:creationId xmlns:a16="http://schemas.microsoft.com/office/drawing/2014/main" id="{C67304D9-42A4-4504-B269-09BF8F6A03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638" y="3363116"/>
            <a:ext cx="780290" cy="780290"/>
          </a:xfrm>
          <a:prstGeom prst="rect">
            <a:avLst/>
          </a:prstGeom>
        </p:spPr>
      </p:pic>
      <p:sp>
        <p:nvSpPr>
          <p:cNvPr id="35" name="ZoneTexte 34">
            <a:extLst>
              <a:ext uri="{FF2B5EF4-FFF2-40B4-BE49-F238E27FC236}">
                <a16:creationId xmlns:a16="http://schemas.microsoft.com/office/drawing/2014/main" id="{5C158EB1-2D92-473C-A969-3B35E54353E8}"/>
              </a:ext>
            </a:extLst>
          </p:cNvPr>
          <p:cNvSpPr txBox="1"/>
          <p:nvPr/>
        </p:nvSpPr>
        <p:spPr>
          <a:xfrm>
            <a:off x="5050208" y="4241163"/>
            <a:ext cx="1581150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/>
              <a:t>Azure Data Lake Store</a:t>
            </a:r>
            <a:endParaRPr lang="fr-FR" sz="1600" dirty="0">
              <a:cs typeface="Segoe UI"/>
            </a:endParaRP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0451288F-5983-454B-9A5D-28A3B3A4BD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638" y="1830479"/>
            <a:ext cx="780290" cy="780290"/>
          </a:xfrm>
          <a:prstGeom prst="rect">
            <a:avLst/>
          </a:prstGeom>
        </p:spPr>
      </p:pic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EA55EF02-2DB2-4A9E-8A29-8F88B81AEAF1}"/>
              </a:ext>
            </a:extLst>
          </p:cNvPr>
          <p:cNvCxnSpPr>
            <a:cxnSpLocks/>
          </p:cNvCxnSpPr>
          <p:nvPr/>
        </p:nvCxnSpPr>
        <p:spPr>
          <a:xfrm flipV="1">
            <a:off x="5744113" y="2645558"/>
            <a:ext cx="1" cy="6545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B3975A88-5D68-478B-A3AE-97EC4890D166}"/>
              </a:ext>
            </a:extLst>
          </p:cNvPr>
          <p:cNvCxnSpPr>
            <a:cxnSpLocks/>
          </p:cNvCxnSpPr>
          <p:nvPr/>
        </p:nvCxnSpPr>
        <p:spPr>
          <a:xfrm>
            <a:off x="5909150" y="2661768"/>
            <a:ext cx="12637" cy="67676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" name="ZoneTexte 65">
            <a:extLst>
              <a:ext uri="{FF2B5EF4-FFF2-40B4-BE49-F238E27FC236}">
                <a16:creationId xmlns:a16="http://schemas.microsoft.com/office/drawing/2014/main" id="{0301E815-C20A-4438-A487-8383014E5AFC}"/>
              </a:ext>
            </a:extLst>
          </p:cNvPr>
          <p:cNvSpPr txBox="1"/>
          <p:nvPr/>
        </p:nvSpPr>
        <p:spPr>
          <a:xfrm>
            <a:off x="5050208" y="1153277"/>
            <a:ext cx="1581150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/>
              <a:t>Azure Data Lake Analytics</a:t>
            </a:r>
            <a:endParaRPr lang="fr-FR" sz="1600" dirty="0">
              <a:cs typeface="Segoe UI"/>
            </a:endParaRPr>
          </a:p>
        </p:txBody>
      </p:sp>
      <p:pic>
        <p:nvPicPr>
          <p:cNvPr id="68" name="Image 67">
            <a:extLst>
              <a:ext uri="{FF2B5EF4-FFF2-40B4-BE49-F238E27FC236}">
                <a16:creationId xmlns:a16="http://schemas.microsoft.com/office/drawing/2014/main" id="{20C5AE1E-BA6B-4631-AFDD-49A073A4AC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529" y="2972971"/>
            <a:ext cx="780290" cy="780290"/>
          </a:xfrm>
          <a:prstGeom prst="rect">
            <a:avLst/>
          </a:prstGeom>
        </p:spPr>
      </p:pic>
      <p:sp>
        <p:nvSpPr>
          <p:cNvPr id="69" name="ZoneTexte 68">
            <a:extLst>
              <a:ext uri="{FF2B5EF4-FFF2-40B4-BE49-F238E27FC236}">
                <a16:creationId xmlns:a16="http://schemas.microsoft.com/office/drawing/2014/main" id="{0E711101-C210-4185-93E9-AE897919414F}"/>
              </a:ext>
            </a:extLst>
          </p:cNvPr>
          <p:cNvSpPr txBox="1"/>
          <p:nvPr/>
        </p:nvSpPr>
        <p:spPr>
          <a:xfrm>
            <a:off x="9958099" y="3847163"/>
            <a:ext cx="1581150" cy="3385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 err="1">
                <a:cs typeface="Segoe UI"/>
              </a:rPr>
              <a:t>PowerBI</a:t>
            </a:r>
            <a:endParaRPr lang="fr-FR" sz="1600" dirty="0">
              <a:cs typeface="Segoe UI"/>
            </a:endParaRPr>
          </a:p>
        </p:txBody>
      </p: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E84A00C6-4068-411E-A29B-AAFDD9E4F2B3}"/>
              </a:ext>
            </a:extLst>
          </p:cNvPr>
          <p:cNvCxnSpPr>
            <a:cxnSpLocks/>
          </p:cNvCxnSpPr>
          <p:nvPr/>
        </p:nvCxnSpPr>
        <p:spPr>
          <a:xfrm flipV="1">
            <a:off x="6427683" y="3847163"/>
            <a:ext cx="3739788" cy="165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BB79C3BD-067F-49D7-BC07-DFB24A28C9C9}"/>
              </a:ext>
            </a:extLst>
          </p:cNvPr>
          <p:cNvCxnSpPr>
            <a:cxnSpLocks/>
          </p:cNvCxnSpPr>
          <p:nvPr/>
        </p:nvCxnSpPr>
        <p:spPr>
          <a:xfrm flipV="1">
            <a:off x="6446739" y="2944449"/>
            <a:ext cx="527905" cy="6102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5" name="Image 74">
            <a:extLst>
              <a:ext uri="{FF2B5EF4-FFF2-40B4-BE49-F238E27FC236}">
                <a16:creationId xmlns:a16="http://schemas.microsoft.com/office/drawing/2014/main" id="{7DA1A3A8-5C5D-4384-9B7D-BC5273B4E5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285" y="2519453"/>
            <a:ext cx="780290" cy="780290"/>
          </a:xfrm>
          <a:prstGeom prst="rect">
            <a:avLst/>
          </a:prstGeom>
        </p:spPr>
      </p:pic>
      <p:pic>
        <p:nvPicPr>
          <p:cNvPr id="83" name="Image 82">
            <a:extLst>
              <a:ext uri="{FF2B5EF4-FFF2-40B4-BE49-F238E27FC236}">
                <a16:creationId xmlns:a16="http://schemas.microsoft.com/office/drawing/2014/main" id="{5292B151-9C38-4237-AB6E-E734FA93A23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423" y="2422618"/>
            <a:ext cx="780290" cy="780290"/>
          </a:xfrm>
          <a:prstGeom prst="rect">
            <a:avLst/>
          </a:prstGeom>
        </p:spPr>
      </p:pic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190AE60E-07FB-4659-930E-7C697D0F5A85}"/>
              </a:ext>
            </a:extLst>
          </p:cNvPr>
          <p:cNvCxnSpPr>
            <a:cxnSpLocks/>
          </p:cNvCxnSpPr>
          <p:nvPr/>
        </p:nvCxnSpPr>
        <p:spPr>
          <a:xfrm>
            <a:off x="9748727" y="3024562"/>
            <a:ext cx="418744" cy="4625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B00B5649-F924-4336-B210-8588F776BEA1}"/>
              </a:ext>
            </a:extLst>
          </p:cNvPr>
          <p:cNvCxnSpPr>
            <a:cxnSpLocks/>
          </p:cNvCxnSpPr>
          <p:nvPr/>
        </p:nvCxnSpPr>
        <p:spPr>
          <a:xfrm>
            <a:off x="8243744" y="2965163"/>
            <a:ext cx="497116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3" name="ZoneTexte 92">
            <a:extLst>
              <a:ext uri="{FF2B5EF4-FFF2-40B4-BE49-F238E27FC236}">
                <a16:creationId xmlns:a16="http://schemas.microsoft.com/office/drawing/2014/main" id="{6E81B5DD-CBD6-47B7-964A-F765FC2A6C60}"/>
              </a:ext>
            </a:extLst>
          </p:cNvPr>
          <p:cNvSpPr txBox="1"/>
          <p:nvPr/>
        </p:nvSpPr>
        <p:spPr>
          <a:xfrm>
            <a:off x="6724973" y="3216271"/>
            <a:ext cx="1581150" cy="3385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>
                <a:cs typeface="Segoe UI"/>
              </a:rPr>
              <a:t>Azure SQL DW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24792EC8-D61F-4CCC-8CCF-C3BA31CD0C66}"/>
              </a:ext>
            </a:extLst>
          </p:cNvPr>
          <p:cNvSpPr txBox="1"/>
          <p:nvPr/>
        </p:nvSpPr>
        <p:spPr>
          <a:xfrm>
            <a:off x="8492302" y="3216135"/>
            <a:ext cx="1581150" cy="3385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>
                <a:cs typeface="Segoe UI"/>
              </a:rPr>
              <a:t>Azure SSAS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44DE0058-F009-41D5-9C70-47F8BDD8FAF9}"/>
              </a:ext>
            </a:extLst>
          </p:cNvPr>
          <p:cNvSpPr txBox="1"/>
          <p:nvPr/>
        </p:nvSpPr>
        <p:spPr>
          <a:xfrm>
            <a:off x="7515548" y="3921878"/>
            <a:ext cx="1581150" cy="2462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000" dirty="0"/>
              <a:t>&lt; 10 Go</a:t>
            </a:r>
            <a:endParaRPr lang="fr-FR" sz="1000" dirty="0">
              <a:cs typeface="Segoe UI"/>
            </a:endParaRP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2D9FC771-FA22-4872-99C5-C567770ADC7A}"/>
              </a:ext>
            </a:extLst>
          </p:cNvPr>
          <p:cNvSpPr txBox="1"/>
          <p:nvPr/>
        </p:nvSpPr>
        <p:spPr>
          <a:xfrm rot="18560906">
            <a:off x="6230937" y="3003228"/>
            <a:ext cx="707186" cy="2462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000" dirty="0"/>
              <a:t>&gt; 10 Go</a:t>
            </a:r>
            <a:endParaRPr lang="fr-FR" sz="1000" dirty="0">
              <a:cs typeface="Segoe UI"/>
            </a:endParaRPr>
          </a:p>
        </p:txBody>
      </p:sp>
      <p:sp>
        <p:nvSpPr>
          <p:cNvPr id="38" name="Titre 1">
            <a:extLst>
              <a:ext uri="{FF2B5EF4-FFF2-40B4-BE49-F238E27FC236}">
                <a16:creationId xmlns:a16="http://schemas.microsoft.com/office/drawing/2014/main" id="{0F6BD2DC-4C99-4DAA-8053-F629BCBEF5DA}"/>
              </a:ext>
            </a:extLst>
          </p:cNvPr>
          <p:cNvSpPr txBox="1">
            <a:spLocks/>
          </p:cNvSpPr>
          <p:nvPr/>
        </p:nvSpPr>
        <p:spPr bwMode="auto">
          <a:xfrm>
            <a:off x="609600" y="275168"/>
            <a:ext cx="11526687" cy="84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800" b="0" kern="1200" cap="none" spc="-133" baseline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n-ea"/>
                <a:cs typeface="Segoe UI Light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609585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19170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828754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438339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b="1" dirty="0">
                <a:solidFill>
                  <a:schemeClr val="tx1"/>
                </a:solidFill>
              </a:rPr>
              <a:t>Architecture : Modern Data Warehouse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2282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67689" y="2089052"/>
            <a:ext cx="9637891" cy="450892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démo</a:t>
            </a:r>
          </a:p>
        </p:txBody>
      </p:sp>
    </p:spTree>
    <p:extLst>
      <p:ext uri="{BB962C8B-B14F-4D97-AF65-F5344CB8AC3E}">
        <p14:creationId xmlns:p14="http://schemas.microsoft.com/office/powerpoint/2010/main" val="35718656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302624" y="2388781"/>
            <a:ext cx="3912781" cy="3745424"/>
          </a:xfrm>
          <a:prstGeom prst="rect">
            <a:avLst/>
          </a:prstGeom>
          <a:solidFill>
            <a:srgbClr val="F9F9F9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0" tIns="180000" rIns="180000" bIns="180000" rtlCol="0" anchor="t" anchorCtr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Dans le cloud uniquement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Compétences peu répandues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Pas de support transactionnel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2337" y="2388782"/>
            <a:ext cx="3912781" cy="3745424"/>
          </a:xfrm>
          <a:prstGeom prst="rect">
            <a:avLst/>
          </a:prstGeom>
          <a:solidFill>
            <a:srgbClr val="F9F9F9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0" tIns="180000" rIns="180000" bIns="180000" rtlCol="0" anchor="t" anchorCtr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Supporte de très gros volumes de données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Types de données variées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Grande flexibilité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Centralise l’information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Architecture : Modern Data Warehouse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47" y="5433146"/>
            <a:ext cx="825894" cy="8258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84" y="5407556"/>
            <a:ext cx="835109" cy="855862"/>
          </a:xfrm>
          <a:prstGeom prst="rect">
            <a:avLst/>
          </a:prstGeom>
        </p:spPr>
      </p:pic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D36BCB86-BA95-44F7-B77E-9FDCD86FA1F6}"/>
              </a:ext>
            </a:extLst>
          </p:cNvPr>
          <p:cNvSpPr txBox="1">
            <a:spLocks/>
          </p:cNvSpPr>
          <p:nvPr/>
        </p:nvSpPr>
        <p:spPr>
          <a:xfrm>
            <a:off x="609600" y="1124745"/>
            <a:ext cx="11176000" cy="5204089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64311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C417F970-4ADE-4EE2-9472-EB02E7C8411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1679C24-72C5-4F22-888E-075DC4600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1124745"/>
            <a:ext cx="11401425" cy="4876800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11BB38DE-6CD6-4791-8D7A-0A52652E6835}"/>
              </a:ext>
            </a:extLst>
          </p:cNvPr>
          <p:cNvSpPr txBox="1">
            <a:spLocks/>
          </p:cNvSpPr>
          <p:nvPr/>
        </p:nvSpPr>
        <p:spPr bwMode="auto">
          <a:xfrm>
            <a:off x="609600" y="275168"/>
            <a:ext cx="11526687" cy="84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800" b="0" kern="1200" cap="none" spc="-133" baseline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n-ea"/>
                <a:cs typeface="Segoe UI Light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609585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19170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828754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438339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b="1" dirty="0">
                <a:solidFill>
                  <a:schemeClr val="tx1"/>
                </a:solidFill>
              </a:rPr>
              <a:t>Architecture : Real Time Analytics</a:t>
            </a:r>
          </a:p>
        </p:txBody>
      </p:sp>
    </p:spTree>
    <p:extLst>
      <p:ext uri="{BB962C8B-B14F-4D97-AF65-F5344CB8AC3E}">
        <p14:creationId xmlns:p14="http://schemas.microsoft.com/office/powerpoint/2010/main" val="4111095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6">
            <a:extLst>
              <a:ext uri="{FF2B5EF4-FFF2-40B4-BE49-F238E27FC236}">
                <a16:creationId xmlns:a16="http://schemas.microsoft.com/office/drawing/2014/main" id="{0D6D37CE-1875-4C33-96D3-0E5A72A21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709239" y="1974686"/>
            <a:ext cx="1809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0">
            <a:extLst>
              <a:ext uri="{FF2B5EF4-FFF2-40B4-BE49-F238E27FC236}">
                <a16:creationId xmlns:a16="http://schemas.microsoft.com/office/drawing/2014/main" id="{6A97257F-98B3-431B-985D-C2648DBE76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001" y="2474948"/>
            <a:ext cx="176213" cy="18573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F7320FE3-FF94-401B-B5D3-831FFE6A7F43}"/>
              </a:ext>
            </a:extLst>
          </p:cNvPr>
          <p:cNvSpPr txBox="1"/>
          <p:nvPr/>
        </p:nvSpPr>
        <p:spPr>
          <a:xfrm>
            <a:off x="2382476" y="2168723"/>
            <a:ext cx="936964" cy="2462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000" dirty="0"/>
              <a:t>Fichiers plats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264E8989-1440-4AC1-BA87-77B196012651}"/>
              </a:ext>
            </a:extLst>
          </p:cNvPr>
          <p:cNvSpPr txBox="1"/>
          <p:nvPr/>
        </p:nvSpPr>
        <p:spPr>
          <a:xfrm>
            <a:off x="2281815" y="2648709"/>
            <a:ext cx="1040586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900" dirty="0"/>
              <a:t>Bases opérationnelles</a:t>
            </a:r>
            <a:endParaRPr lang="fr-FR" sz="900" dirty="0">
              <a:cs typeface="Segoe UI"/>
            </a:endParaRP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D8C8184-F386-447C-B04D-5FAAA509F3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469" y="2357031"/>
            <a:ext cx="390145" cy="390145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C15A497D-C521-4072-B069-878272FF771B}"/>
              </a:ext>
            </a:extLst>
          </p:cNvPr>
          <p:cNvSpPr txBox="1"/>
          <p:nvPr/>
        </p:nvSpPr>
        <p:spPr>
          <a:xfrm>
            <a:off x="3923254" y="2780912"/>
            <a:ext cx="790575" cy="30777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700" dirty="0"/>
              <a:t>Azure Data </a:t>
            </a:r>
            <a:r>
              <a:rPr lang="fr-FR" sz="700" dirty="0" err="1"/>
              <a:t>Factory</a:t>
            </a:r>
            <a:endParaRPr lang="fr-FR" sz="700" dirty="0">
              <a:cs typeface="Segoe UI"/>
            </a:endParaRP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0BC23FD2-3F00-47A3-A210-9299A5F5F148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319440" y="2291834"/>
            <a:ext cx="715666" cy="1835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DE99E4F2-6BC6-4460-B8CB-147839CFAA03}"/>
              </a:ext>
            </a:extLst>
          </p:cNvPr>
          <p:cNvCxnSpPr>
            <a:cxnSpLocks/>
            <a:stCxn id="18" idx="3"/>
          </p:cNvCxnSpPr>
          <p:nvPr/>
        </p:nvCxnSpPr>
        <p:spPr>
          <a:xfrm flipV="1">
            <a:off x="3322401" y="2597587"/>
            <a:ext cx="710683" cy="23578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65D597C9-7ECF-4B1A-B92A-ADE76E220E86}"/>
              </a:ext>
            </a:extLst>
          </p:cNvPr>
          <p:cNvCxnSpPr>
            <a:cxnSpLocks/>
          </p:cNvCxnSpPr>
          <p:nvPr/>
        </p:nvCxnSpPr>
        <p:spPr>
          <a:xfrm>
            <a:off x="4603402" y="2552104"/>
            <a:ext cx="601689" cy="8081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5" name="Image 24">
            <a:extLst>
              <a:ext uri="{FF2B5EF4-FFF2-40B4-BE49-F238E27FC236}">
                <a16:creationId xmlns:a16="http://schemas.microsoft.com/office/drawing/2014/main" id="{F219986B-564F-45F3-B185-59306274EA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17" y="3165162"/>
            <a:ext cx="390145" cy="390145"/>
          </a:xfrm>
          <a:prstGeom prst="rect">
            <a:avLst/>
          </a:prstGeom>
        </p:spPr>
      </p:pic>
      <p:sp>
        <p:nvSpPr>
          <p:cNvPr id="26" name="ZoneTexte 25">
            <a:extLst>
              <a:ext uri="{FF2B5EF4-FFF2-40B4-BE49-F238E27FC236}">
                <a16:creationId xmlns:a16="http://schemas.microsoft.com/office/drawing/2014/main" id="{40E65658-2F9B-443F-8010-120542B1BAED}"/>
              </a:ext>
            </a:extLst>
          </p:cNvPr>
          <p:cNvSpPr txBox="1"/>
          <p:nvPr/>
        </p:nvSpPr>
        <p:spPr>
          <a:xfrm>
            <a:off x="5101601" y="3581207"/>
            <a:ext cx="790575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900" b="1" dirty="0"/>
              <a:t>Azure Data Lake Store</a:t>
            </a:r>
            <a:endParaRPr lang="fr-FR" sz="900" b="1" dirty="0">
              <a:cs typeface="Segoe UI"/>
            </a:endParaRP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BC25EFB8-ABB8-4B0F-985E-43A34EB722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091" y="1571681"/>
            <a:ext cx="390145" cy="390145"/>
          </a:xfrm>
          <a:prstGeom prst="rect">
            <a:avLst/>
          </a:prstGeom>
        </p:spPr>
      </p:pic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BE0B629C-9FBA-4C5B-97B4-503F9E1FDE7B}"/>
              </a:ext>
            </a:extLst>
          </p:cNvPr>
          <p:cNvCxnSpPr>
            <a:cxnSpLocks/>
          </p:cNvCxnSpPr>
          <p:nvPr/>
        </p:nvCxnSpPr>
        <p:spPr>
          <a:xfrm flipV="1">
            <a:off x="5351829" y="1979222"/>
            <a:ext cx="0" cy="11420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avec flèche 28">
            <a:extLst>
              <a:ext uri="{FF2B5EF4-FFF2-40B4-BE49-F238E27FC236}">
                <a16:creationId xmlns:a16="http://schemas.microsoft.com/office/drawing/2014/main" id="{6880FCB2-2609-482A-B50A-3A22732F5607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5494368" y="2062823"/>
            <a:ext cx="2522" cy="110233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17132C5C-4E46-4CCD-9D82-962023E9E4F1}"/>
              </a:ext>
            </a:extLst>
          </p:cNvPr>
          <p:cNvCxnSpPr>
            <a:cxnSpLocks/>
          </p:cNvCxnSpPr>
          <p:nvPr/>
        </p:nvCxnSpPr>
        <p:spPr>
          <a:xfrm>
            <a:off x="5784016" y="3323482"/>
            <a:ext cx="3460205" cy="2184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29841570-8F6C-46C8-AFAE-25CC80607BB7}"/>
              </a:ext>
            </a:extLst>
          </p:cNvPr>
          <p:cNvCxnSpPr>
            <a:cxnSpLocks/>
            <a:endCxn id="38" idx="2"/>
          </p:cNvCxnSpPr>
          <p:nvPr/>
        </p:nvCxnSpPr>
        <p:spPr>
          <a:xfrm flipV="1">
            <a:off x="5766969" y="2464632"/>
            <a:ext cx="470577" cy="7005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4" name="Image 33">
            <a:extLst>
              <a:ext uri="{FF2B5EF4-FFF2-40B4-BE49-F238E27FC236}">
                <a16:creationId xmlns:a16="http://schemas.microsoft.com/office/drawing/2014/main" id="{61F47737-3314-4007-A43C-AF2B76E8F0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414" y="1916168"/>
            <a:ext cx="390145" cy="390145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D8637DF3-C6F4-4B1E-A558-E8219515A8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483" y="1867751"/>
            <a:ext cx="390145" cy="390145"/>
          </a:xfrm>
          <a:prstGeom prst="rect">
            <a:avLst/>
          </a:prstGeom>
        </p:spPr>
      </p:pic>
      <p:cxnSp>
        <p:nvCxnSpPr>
          <p:cNvPr id="36" name="Connecteur droit avec flèche 35">
            <a:extLst>
              <a:ext uri="{FF2B5EF4-FFF2-40B4-BE49-F238E27FC236}">
                <a16:creationId xmlns:a16="http://schemas.microsoft.com/office/drawing/2014/main" id="{83D838D6-42B5-4382-B6DB-DD2C086AEDDD}"/>
              </a:ext>
            </a:extLst>
          </p:cNvPr>
          <p:cNvCxnSpPr>
            <a:cxnSpLocks/>
          </p:cNvCxnSpPr>
          <p:nvPr/>
        </p:nvCxnSpPr>
        <p:spPr>
          <a:xfrm>
            <a:off x="7354135" y="2168723"/>
            <a:ext cx="1890086" cy="6307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Connecteur droit avec flèche 36">
            <a:extLst>
              <a:ext uri="{FF2B5EF4-FFF2-40B4-BE49-F238E27FC236}">
                <a16:creationId xmlns:a16="http://schemas.microsoft.com/office/drawing/2014/main" id="{E3E3FE5C-4B76-446C-970D-3879472337DA}"/>
              </a:ext>
            </a:extLst>
          </p:cNvPr>
          <p:cNvCxnSpPr>
            <a:cxnSpLocks/>
          </p:cNvCxnSpPr>
          <p:nvPr/>
        </p:nvCxnSpPr>
        <p:spPr>
          <a:xfrm>
            <a:off x="6601644" y="2139023"/>
            <a:ext cx="24855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ZoneTexte 37">
            <a:extLst>
              <a:ext uri="{FF2B5EF4-FFF2-40B4-BE49-F238E27FC236}">
                <a16:creationId xmlns:a16="http://schemas.microsoft.com/office/drawing/2014/main" id="{0E1F35E2-5738-4650-9559-9839F9FE128D}"/>
              </a:ext>
            </a:extLst>
          </p:cNvPr>
          <p:cNvSpPr txBox="1"/>
          <p:nvPr/>
        </p:nvSpPr>
        <p:spPr>
          <a:xfrm>
            <a:off x="5842258" y="2264577"/>
            <a:ext cx="790575" cy="20005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700" dirty="0">
                <a:cs typeface="Segoe UI"/>
              </a:rPr>
              <a:t>Azure SQL DW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4824EE8C-960F-4EB4-B3EA-00C75176D4EF}"/>
              </a:ext>
            </a:extLst>
          </p:cNvPr>
          <p:cNvSpPr txBox="1"/>
          <p:nvPr/>
        </p:nvSpPr>
        <p:spPr>
          <a:xfrm>
            <a:off x="6725923" y="2264509"/>
            <a:ext cx="790575" cy="20005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700" dirty="0">
                <a:cs typeface="Segoe UI"/>
              </a:rPr>
              <a:t>Azure SSAS</a:t>
            </a:r>
          </a:p>
        </p:txBody>
      </p:sp>
      <p:pic>
        <p:nvPicPr>
          <p:cNvPr id="65" name="Image 64">
            <a:extLst>
              <a:ext uri="{FF2B5EF4-FFF2-40B4-BE49-F238E27FC236}">
                <a16:creationId xmlns:a16="http://schemas.microsoft.com/office/drawing/2014/main" id="{EEC4E407-702D-4C05-81BF-3FBB670FB3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935" y="4529681"/>
            <a:ext cx="369332" cy="369332"/>
          </a:xfrm>
          <a:prstGeom prst="rect">
            <a:avLst/>
          </a:prstGeom>
        </p:spPr>
      </p:pic>
      <p:pic>
        <p:nvPicPr>
          <p:cNvPr id="69" name="Image 8">
            <a:extLst>
              <a:ext uri="{FF2B5EF4-FFF2-40B4-BE49-F238E27FC236}">
                <a16:creationId xmlns:a16="http://schemas.microsoft.com/office/drawing/2014/main" id="{0FD35F55-7BBF-46CE-80D4-549C2E7DAE9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36714" y="3674869"/>
            <a:ext cx="485775" cy="447675"/>
          </a:xfrm>
          <a:prstGeom prst="rect">
            <a:avLst/>
          </a:prstGeom>
        </p:spPr>
      </p:pic>
      <p:sp>
        <p:nvSpPr>
          <p:cNvPr id="70" name="ZoneTexte 69">
            <a:extLst>
              <a:ext uri="{FF2B5EF4-FFF2-40B4-BE49-F238E27FC236}">
                <a16:creationId xmlns:a16="http://schemas.microsoft.com/office/drawing/2014/main" id="{75902B2F-E0FA-4C2D-9049-960202F0EAB2}"/>
              </a:ext>
            </a:extLst>
          </p:cNvPr>
          <p:cNvSpPr txBox="1"/>
          <p:nvPr/>
        </p:nvSpPr>
        <p:spPr>
          <a:xfrm>
            <a:off x="2022364" y="4017769"/>
            <a:ext cx="1514475" cy="3385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/>
              <a:t>API Métier</a:t>
            </a:r>
          </a:p>
        </p:txBody>
      </p:sp>
      <p:pic>
        <p:nvPicPr>
          <p:cNvPr id="71" name="Image 10">
            <a:extLst>
              <a:ext uri="{FF2B5EF4-FFF2-40B4-BE49-F238E27FC236}">
                <a16:creationId xmlns:a16="http://schemas.microsoft.com/office/drawing/2014/main" id="{B67FAC22-487C-4226-ADFF-184D0B376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3389" y="5374257"/>
            <a:ext cx="352425" cy="371475"/>
          </a:xfrm>
          <a:prstGeom prst="rect">
            <a:avLst/>
          </a:prstGeom>
        </p:spPr>
      </p:pic>
      <p:sp>
        <p:nvSpPr>
          <p:cNvPr id="72" name="ZoneTexte 71">
            <a:extLst>
              <a:ext uri="{FF2B5EF4-FFF2-40B4-BE49-F238E27FC236}">
                <a16:creationId xmlns:a16="http://schemas.microsoft.com/office/drawing/2014/main" id="{C619D19E-A7B3-44A3-89E5-6E80618BB51A}"/>
              </a:ext>
            </a:extLst>
          </p:cNvPr>
          <p:cNvSpPr txBox="1"/>
          <p:nvPr/>
        </p:nvSpPr>
        <p:spPr>
          <a:xfrm>
            <a:off x="1989026" y="5743587"/>
            <a:ext cx="1581150" cy="58477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/>
              <a:t>Bases opérationnelles</a:t>
            </a:r>
            <a:endParaRPr lang="fr-FR" sz="1600" dirty="0">
              <a:cs typeface="Segoe UI"/>
            </a:endParaRP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66E4371D-6C7F-47B5-B43B-37C001630983}"/>
              </a:ext>
            </a:extLst>
          </p:cNvPr>
          <p:cNvSpPr txBox="1"/>
          <p:nvPr/>
        </p:nvSpPr>
        <p:spPr>
          <a:xfrm>
            <a:off x="2022364" y="4897403"/>
            <a:ext cx="1514475" cy="3385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/>
              <a:t>Capteurs</a:t>
            </a:r>
          </a:p>
        </p:txBody>
      </p:sp>
      <p:cxnSp>
        <p:nvCxnSpPr>
          <p:cNvPr id="74" name="Connecteur droit avec flèche 73">
            <a:extLst>
              <a:ext uri="{FF2B5EF4-FFF2-40B4-BE49-F238E27FC236}">
                <a16:creationId xmlns:a16="http://schemas.microsoft.com/office/drawing/2014/main" id="{202889CC-CBF3-40C8-BF12-54DDF32929FF}"/>
              </a:ext>
            </a:extLst>
          </p:cNvPr>
          <p:cNvCxnSpPr>
            <a:cxnSpLocks/>
          </p:cNvCxnSpPr>
          <p:nvPr/>
        </p:nvCxnSpPr>
        <p:spPr>
          <a:xfrm flipV="1">
            <a:off x="3036928" y="5596990"/>
            <a:ext cx="640345" cy="598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77" name="Image 76">
            <a:extLst>
              <a:ext uri="{FF2B5EF4-FFF2-40B4-BE49-F238E27FC236}">
                <a16:creationId xmlns:a16="http://schemas.microsoft.com/office/drawing/2014/main" id="{7F1CECE1-72E1-4AA0-AF39-F9515CEE26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30" y="5412323"/>
            <a:ext cx="381296" cy="381296"/>
          </a:xfrm>
          <a:prstGeom prst="rect">
            <a:avLst/>
          </a:prstGeom>
        </p:spPr>
      </p:pic>
      <p:pic>
        <p:nvPicPr>
          <p:cNvPr id="79" name="Image 78">
            <a:extLst>
              <a:ext uri="{FF2B5EF4-FFF2-40B4-BE49-F238E27FC236}">
                <a16:creationId xmlns:a16="http://schemas.microsoft.com/office/drawing/2014/main" id="{90380FB5-D5A5-49F0-9F45-D3F761CE4F3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817" y="4356323"/>
            <a:ext cx="347280" cy="347280"/>
          </a:xfrm>
          <a:prstGeom prst="rect">
            <a:avLst/>
          </a:prstGeom>
        </p:spPr>
      </p:pic>
      <p:sp>
        <p:nvSpPr>
          <p:cNvPr id="80" name="ZoneTexte 79">
            <a:extLst>
              <a:ext uri="{FF2B5EF4-FFF2-40B4-BE49-F238E27FC236}">
                <a16:creationId xmlns:a16="http://schemas.microsoft.com/office/drawing/2014/main" id="{1D52F492-8089-4B57-9960-1CCC4A44DF89}"/>
              </a:ext>
            </a:extLst>
          </p:cNvPr>
          <p:cNvSpPr txBox="1"/>
          <p:nvPr/>
        </p:nvSpPr>
        <p:spPr>
          <a:xfrm>
            <a:off x="4702628" y="4708253"/>
            <a:ext cx="1514475" cy="3385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/>
              <a:t>Event </a:t>
            </a:r>
            <a:r>
              <a:rPr lang="fr-FR" sz="1600" dirty="0" err="1"/>
              <a:t>Grid</a:t>
            </a:r>
            <a:endParaRPr lang="fr-FR" sz="1600" dirty="0"/>
          </a:p>
        </p:txBody>
      </p:sp>
      <p:sp>
        <p:nvSpPr>
          <p:cNvPr id="83" name="ZoneTexte 82">
            <a:extLst>
              <a:ext uri="{FF2B5EF4-FFF2-40B4-BE49-F238E27FC236}">
                <a16:creationId xmlns:a16="http://schemas.microsoft.com/office/drawing/2014/main" id="{A84ED450-4222-4C98-8BFB-3CFCA3DF00AF}"/>
              </a:ext>
            </a:extLst>
          </p:cNvPr>
          <p:cNvSpPr txBox="1"/>
          <p:nvPr/>
        </p:nvSpPr>
        <p:spPr>
          <a:xfrm>
            <a:off x="3220003" y="5787616"/>
            <a:ext cx="1581150" cy="2616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050" dirty="0"/>
              <a:t>Azure </a:t>
            </a:r>
            <a:r>
              <a:rPr lang="fr-FR" sz="1050" dirty="0" err="1"/>
              <a:t>Function</a:t>
            </a:r>
            <a:endParaRPr lang="fr-FR" sz="1050" dirty="0">
              <a:cs typeface="Segoe UI"/>
            </a:endParaRPr>
          </a:p>
        </p:txBody>
      </p:sp>
      <p:cxnSp>
        <p:nvCxnSpPr>
          <p:cNvPr id="84" name="Connecteur droit avec flèche 83">
            <a:extLst>
              <a:ext uri="{FF2B5EF4-FFF2-40B4-BE49-F238E27FC236}">
                <a16:creationId xmlns:a16="http://schemas.microsoft.com/office/drawing/2014/main" id="{5CF2A396-A451-464F-9F6F-14360C05978A}"/>
              </a:ext>
            </a:extLst>
          </p:cNvPr>
          <p:cNvCxnSpPr>
            <a:cxnSpLocks/>
          </p:cNvCxnSpPr>
          <p:nvPr/>
        </p:nvCxnSpPr>
        <p:spPr>
          <a:xfrm flipV="1">
            <a:off x="4343883" y="5078896"/>
            <a:ext cx="572066" cy="4910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66C90F05-634D-41D6-9759-48461E7FB369}"/>
              </a:ext>
            </a:extLst>
          </p:cNvPr>
          <p:cNvCxnSpPr>
            <a:cxnSpLocks/>
          </p:cNvCxnSpPr>
          <p:nvPr/>
        </p:nvCxnSpPr>
        <p:spPr>
          <a:xfrm flipV="1">
            <a:off x="3036928" y="4704614"/>
            <a:ext cx="1879021" cy="81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Connecteur droit avec flèche 89">
            <a:extLst>
              <a:ext uri="{FF2B5EF4-FFF2-40B4-BE49-F238E27FC236}">
                <a16:creationId xmlns:a16="http://schemas.microsoft.com/office/drawing/2014/main" id="{FE80F807-D7B7-4087-AB5C-A1EA0B8CD526}"/>
              </a:ext>
            </a:extLst>
          </p:cNvPr>
          <p:cNvCxnSpPr>
            <a:cxnSpLocks/>
          </p:cNvCxnSpPr>
          <p:nvPr/>
        </p:nvCxnSpPr>
        <p:spPr>
          <a:xfrm>
            <a:off x="3250094" y="3900939"/>
            <a:ext cx="1824680" cy="48292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2" name="Connecteur droit avec flèche 91">
            <a:extLst>
              <a:ext uri="{FF2B5EF4-FFF2-40B4-BE49-F238E27FC236}">
                <a16:creationId xmlns:a16="http://schemas.microsoft.com/office/drawing/2014/main" id="{41167D3C-3CE6-4472-A817-2E8E7211ABE9}"/>
              </a:ext>
            </a:extLst>
          </p:cNvPr>
          <p:cNvCxnSpPr>
            <a:cxnSpLocks/>
            <a:endCxn id="26" idx="2"/>
          </p:cNvCxnSpPr>
          <p:nvPr/>
        </p:nvCxnSpPr>
        <p:spPr>
          <a:xfrm flipV="1">
            <a:off x="5496889" y="3950539"/>
            <a:ext cx="0" cy="31696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96" name="Image 95">
            <a:extLst>
              <a:ext uri="{FF2B5EF4-FFF2-40B4-BE49-F238E27FC236}">
                <a16:creationId xmlns:a16="http://schemas.microsoft.com/office/drawing/2014/main" id="{3D06080E-9BCD-4230-BAC1-4173A34733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949" y="4293398"/>
            <a:ext cx="381296" cy="381296"/>
          </a:xfrm>
          <a:prstGeom prst="rect">
            <a:avLst/>
          </a:prstGeom>
        </p:spPr>
      </p:pic>
      <p:sp>
        <p:nvSpPr>
          <p:cNvPr id="97" name="ZoneTexte 96">
            <a:extLst>
              <a:ext uri="{FF2B5EF4-FFF2-40B4-BE49-F238E27FC236}">
                <a16:creationId xmlns:a16="http://schemas.microsoft.com/office/drawing/2014/main" id="{87C0A624-9919-4A36-BCF5-40B9B47BA791}"/>
              </a:ext>
            </a:extLst>
          </p:cNvPr>
          <p:cNvSpPr txBox="1"/>
          <p:nvPr/>
        </p:nvSpPr>
        <p:spPr>
          <a:xfrm>
            <a:off x="6289818" y="4620877"/>
            <a:ext cx="1581150" cy="2616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050" dirty="0"/>
              <a:t>Azure </a:t>
            </a:r>
            <a:r>
              <a:rPr lang="fr-FR" sz="1050" dirty="0" err="1"/>
              <a:t>Function</a:t>
            </a:r>
            <a:endParaRPr lang="fr-FR" sz="1050" dirty="0">
              <a:cs typeface="Segoe UI"/>
            </a:endParaRPr>
          </a:p>
        </p:txBody>
      </p:sp>
      <p:cxnSp>
        <p:nvCxnSpPr>
          <p:cNvPr id="98" name="Connecteur droit avec flèche 97">
            <a:extLst>
              <a:ext uri="{FF2B5EF4-FFF2-40B4-BE49-F238E27FC236}">
                <a16:creationId xmlns:a16="http://schemas.microsoft.com/office/drawing/2014/main" id="{3468FDD5-1854-4D69-BC73-957FD27B560F}"/>
              </a:ext>
            </a:extLst>
          </p:cNvPr>
          <p:cNvCxnSpPr>
            <a:cxnSpLocks/>
          </p:cNvCxnSpPr>
          <p:nvPr/>
        </p:nvCxnSpPr>
        <p:spPr>
          <a:xfrm>
            <a:off x="5800016" y="4620877"/>
            <a:ext cx="79057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1" name="Connecteur droit avec flèche 110">
            <a:extLst>
              <a:ext uri="{FF2B5EF4-FFF2-40B4-BE49-F238E27FC236}">
                <a16:creationId xmlns:a16="http://schemas.microsoft.com/office/drawing/2014/main" id="{D737DCDA-FF3B-43CD-BE50-E5DB71FD9B01}"/>
              </a:ext>
            </a:extLst>
          </p:cNvPr>
          <p:cNvCxnSpPr>
            <a:cxnSpLocks/>
          </p:cNvCxnSpPr>
          <p:nvPr/>
        </p:nvCxnSpPr>
        <p:spPr>
          <a:xfrm flipV="1">
            <a:off x="7759817" y="3758268"/>
            <a:ext cx="1624320" cy="8626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14" name="Image 113">
            <a:extLst>
              <a:ext uri="{FF2B5EF4-FFF2-40B4-BE49-F238E27FC236}">
                <a16:creationId xmlns:a16="http://schemas.microsoft.com/office/drawing/2014/main" id="{8988B740-5E63-4246-B3AE-5C7908F098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4353" y="2532900"/>
            <a:ext cx="780290" cy="780290"/>
          </a:xfrm>
          <a:prstGeom prst="rect">
            <a:avLst/>
          </a:prstGeom>
        </p:spPr>
      </p:pic>
      <p:sp>
        <p:nvSpPr>
          <p:cNvPr id="115" name="ZoneTexte 114">
            <a:extLst>
              <a:ext uri="{FF2B5EF4-FFF2-40B4-BE49-F238E27FC236}">
                <a16:creationId xmlns:a16="http://schemas.microsoft.com/office/drawing/2014/main" id="{F7755FB1-B170-409D-8E19-63E68BAFC74E}"/>
              </a:ext>
            </a:extLst>
          </p:cNvPr>
          <p:cNvSpPr txBox="1"/>
          <p:nvPr/>
        </p:nvSpPr>
        <p:spPr>
          <a:xfrm>
            <a:off x="9183923" y="3407092"/>
            <a:ext cx="1581150" cy="33855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600" dirty="0" err="1">
                <a:cs typeface="Segoe UI"/>
              </a:rPr>
              <a:t>PowerBI</a:t>
            </a:r>
            <a:endParaRPr lang="fr-FR" sz="1600" dirty="0">
              <a:cs typeface="Segoe UI"/>
            </a:endParaRP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342BFBD2-1E08-4256-87EF-03322070C869}"/>
              </a:ext>
            </a:extLst>
          </p:cNvPr>
          <p:cNvSpPr txBox="1"/>
          <p:nvPr/>
        </p:nvSpPr>
        <p:spPr>
          <a:xfrm rot="19944494">
            <a:off x="7617279" y="3978215"/>
            <a:ext cx="1581150" cy="2616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050" dirty="0"/>
              <a:t>Temps Réel</a:t>
            </a:r>
            <a:endParaRPr lang="fr-FR" sz="1050" dirty="0">
              <a:cs typeface="Segoe UI"/>
            </a:endParaRP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DB891B16-664B-468B-8C3E-882D43560C34}"/>
              </a:ext>
            </a:extLst>
          </p:cNvPr>
          <p:cNvSpPr txBox="1"/>
          <p:nvPr/>
        </p:nvSpPr>
        <p:spPr>
          <a:xfrm>
            <a:off x="6446905" y="3062385"/>
            <a:ext cx="1581150" cy="26161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050" dirty="0"/>
              <a:t>Analyses croisées</a:t>
            </a:r>
            <a:endParaRPr lang="fr-FR" sz="1050" dirty="0">
              <a:cs typeface="Segoe UI"/>
            </a:endParaRPr>
          </a:p>
        </p:txBody>
      </p:sp>
      <p:sp>
        <p:nvSpPr>
          <p:cNvPr id="50" name="Titre 1">
            <a:extLst>
              <a:ext uri="{FF2B5EF4-FFF2-40B4-BE49-F238E27FC236}">
                <a16:creationId xmlns:a16="http://schemas.microsoft.com/office/drawing/2014/main" id="{D82FB660-CF22-4C4F-82AE-699730DA3B00}"/>
              </a:ext>
            </a:extLst>
          </p:cNvPr>
          <p:cNvSpPr txBox="1">
            <a:spLocks/>
          </p:cNvSpPr>
          <p:nvPr/>
        </p:nvSpPr>
        <p:spPr bwMode="auto">
          <a:xfrm>
            <a:off x="609600" y="275168"/>
            <a:ext cx="11526687" cy="84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800" b="0" kern="1200" cap="none" spc="-133" baseline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n-ea"/>
                <a:cs typeface="Segoe UI Light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609585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19170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828754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438339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b="1" dirty="0">
                <a:solidFill>
                  <a:schemeClr val="tx1"/>
                </a:solidFill>
              </a:rPr>
              <a:t>Architecture : Real Time Analytics</a:t>
            </a:r>
          </a:p>
        </p:txBody>
      </p:sp>
    </p:spTree>
    <p:extLst>
      <p:ext uri="{BB962C8B-B14F-4D97-AF65-F5344CB8AC3E}">
        <p14:creationId xmlns:p14="http://schemas.microsoft.com/office/powerpoint/2010/main" val="1181783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67689" y="2089052"/>
            <a:ext cx="9637891" cy="4508927"/>
          </a:xfrm>
          <a:prstGeom prst="rect">
            <a:avLst/>
          </a:prstGeom>
          <a:noFill/>
        </p:spPr>
        <p:txBody>
          <a:bodyPr wrap="none" lIns="36000" tIns="36000" rIns="36000" bIns="36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démo</a:t>
            </a:r>
          </a:p>
        </p:txBody>
      </p:sp>
    </p:spTree>
    <p:extLst>
      <p:ext uri="{BB962C8B-B14F-4D97-AF65-F5344CB8AC3E}">
        <p14:creationId xmlns:p14="http://schemas.microsoft.com/office/powerpoint/2010/main" val="2000276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302624" y="2388781"/>
            <a:ext cx="3912781" cy="3745424"/>
          </a:xfrm>
          <a:prstGeom prst="rect">
            <a:avLst/>
          </a:prstGeom>
          <a:solidFill>
            <a:srgbClr val="F9F9F9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0" tIns="180000" rIns="180000" bIns="180000" rtlCol="0" anchor="t" anchorCtr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Compétences peu répandues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Architecture qui peut devenir complexe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2337" y="2388782"/>
            <a:ext cx="3912781" cy="3745424"/>
          </a:xfrm>
          <a:prstGeom prst="rect">
            <a:avLst/>
          </a:prstGeom>
          <a:solidFill>
            <a:srgbClr val="F9F9F9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0" tIns="180000" rIns="180000" bIns="180000" rtlCol="0" anchor="t" anchorCtr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Temps réel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Possibilité d’abonnements multiples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Fiabilité de la solution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Architecture : Real Time Analytics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47" y="5433146"/>
            <a:ext cx="825894" cy="8258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84" y="5407556"/>
            <a:ext cx="835109" cy="855862"/>
          </a:xfrm>
          <a:prstGeom prst="rect">
            <a:avLst/>
          </a:prstGeom>
        </p:spPr>
      </p:pic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D36BCB86-BA95-44F7-B77E-9FDCD86FA1F6}"/>
              </a:ext>
            </a:extLst>
          </p:cNvPr>
          <p:cNvSpPr txBox="1">
            <a:spLocks/>
          </p:cNvSpPr>
          <p:nvPr/>
        </p:nvSpPr>
        <p:spPr>
          <a:xfrm>
            <a:off x="609600" y="1124745"/>
            <a:ext cx="11176000" cy="5204089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La version « eau courante » de la B.I.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8543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8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819EA7C-194A-4B13-9072-B42DBA558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459" y="1526345"/>
            <a:ext cx="4640213" cy="346768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12E9B1-42AA-4356-8C82-70E84D0C9307}"/>
              </a:ext>
            </a:extLst>
          </p:cNvPr>
          <p:cNvSpPr/>
          <p:nvPr/>
        </p:nvSpPr>
        <p:spPr>
          <a:xfrm>
            <a:off x="1392702" y="2250831"/>
            <a:ext cx="3073790" cy="3127925"/>
          </a:xfrm>
          <a:prstGeom prst="rect">
            <a:avLst/>
          </a:prstGeom>
          <a:solidFill>
            <a:srgbClr val="F2C811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9825124-51F7-4E74-969A-438408DE44E4}"/>
              </a:ext>
            </a:extLst>
          </p:cNvPr>
          <p:cNvSpPr txBox="1"/>
          <p:nvPr/>
        </p:nvSpPr>
        <p:spPr>
          <a:xfrm>
            <a:off x="1115382" y="1762368"/>
            <a:ext cx="3722366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latin typeface="Segoe UI" panose="020B0502040204020203" pitchFamily="34" charset="0"/>
                <a:cs typeface="Segoe UI" panose="020B0502040204020203" pitchFamily="34" charset="0"/>
              </a:rPr>
              <a:t>Power</a:t>
            </a:r>
          </a:p>
          <a:p>
            <a:pPr algn="ctr"/>
            <a:r>
              <a:rPr lang="en-US" sz="6600" b="1" dirty="0">
                <a:latin typeface="Segoe UI" panose="020B0502040204020203" pitchFamily="34" charset="0"/>
                <a:cs typeface="Segoe UI" panose="020B0502040204020203" pitchFamily="34" charset="0"/>
              </a:rPr>
              <a:t>Saturday</a:t>
            </a:r>
            <a:endParaRPr lang="en-US" sz="8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A28AD3-2C85-4044-B43C-673F0D1A216F}"/>
              </a:ext>
            </a:extLst>
          </p:cNvPr>
          <p:cNvSpPr txBox="1"/>
          <p:nvPr/>
        </p:nvSpPr>
        <p:spPr>
          <a:xfrm>
            <a:off x="5886450" y="1914525"/>
            <a:ext cx="598646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/>
              <a:t>Merci!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960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C8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819EA7C-194A-4B13-9072-B42DBA558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18" y="414997"/>
            <a:ext cx="2494704" cy="186432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9825124-51F7-4E74-969A-438408DE44E4}"/>
              </a:ext>
            </a:extLst>
          </p:cNvPr>
          <p:cNvSpPr txBox="1"/>
          <p:nvPr/>
        </p:nvSpPr>
        <p:spPr>
          <a:xfrm>
            <a:off x="3200487" y="247994"/>
            <a:ext cx="307699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latin typeface="Segoe UI" panose="020B0502040204020203" pitchFamily="34" charset="0"/>
                <a:cs typeface="Segoe UI" panose="020B0502040204020203" pitchFamily="34" charset="0"/>
              </a:rPr>
              <a:t>Power</a:t>
            </a:r>
          </a:p>
          <a:p>
            <a:r>
              <a:rPr lang="en-U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Saturday</a:t>
            </a:r>
            <a:endParaRPr lang="en-US" sz="72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75F453-3AC9-445A-9327-A76EE9EBB87A}"/>
              </a:ext>
            </a:extLst>
          </p:cNvPr>
          <p:cNvSpPr/>
          <p:nvPr/>
        </p:nvSpPr>
        <p:spPr>
          <a:xfrm>
            <a:off x="0" y="2827606"/>
            <a:ext cx="12192000" cy="1779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6000" b="1" dirty="0">
                <a:solidFill>
                  <a:schemeClr val="tx1"/>
                </a:solidFill>
              </a:rPr>
              <a:t>Power Architectures</a:t>
            </a:r>
            <a:endParaRPr lang="en-US" sz="6000" dirty="0">
              <a:solidFill>
                <a:schemeClr val="tx1"/>
              </a:solidFill>
            </a:endParaRP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62DBE80A-C69A-4B9A-825F-C17DBF456324}"/>
              </a:ext>
            </a:extLst>
          </p:cNvPr>
          <p:cNvGrpSpPr/>
          <p:nvPr/>
        </p:nvGrpSpPr>
        <p:grpSpPr>
          <a:xfrm>
            <a:off x="6512403" y="5605975"/>
            <a:ext cx="5628016" cy="1085140"/>
            <a:chOff x="1507681" y="2544325"/>
            <a:chExt cx="9176637" cy="1769351"/>
          </a:xfrm>
        </p:grpSpPr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D42CE0C2-C86C-414D-A6B4-685DE847724D}"/>
                </a:ext>
              </a:extLst>
            </p:cNvPr>
            <p:cNvSpPr txBox="1"/>
            <p:nvPr/>
          </p:nvSpPr>
          <p:spPr>
            <a:xfrm>
              <a:off x="3930539" y="3793402"/>
              <a:ext cx="2380978" cy="451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00" b="1" dirty="0">
                  <a:solidFill>
                    <a:schemeClr val="bg1"/>
                  </a:solidFill>
                </a:rPr>
                <a:t>@ClubPowerBI</a:t>
              </a:r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E419219C-D163-4689-963F-4F95E64E4D28}"/>
                </a:ext>
              </a:extLst>
            </p:cNvPr>
            <p:cNvSpPr txBox="1"/>
            <p:nvPr/>
          </p:nvSpPr>
          <p:spPr>
            <a:xfrm>
              <a:off x="8805689" y="3793402"/>
              <a:ext cx="1878629" cy="451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00" b="1" dirty="0">
                  <a:solidFill>
                    <a:schemeClr val="bg1"/>
                  </a:solidFill>
                </a:rPr>
                <a:t>/ClubPowerBI</a:t>
              </a:r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6B13FB99-78AE-4A7F-A215-5B6CDAD4BACF}"/>
                </a:ext>
              </a:extLst>
            </p:cNvPr>
            <p:cNvSpPr txBox="1"/>
            <p:nvPr/>
          </p:nvSpPr>
          <p:spPr>
            <a:xfrm>
              <a:off x="6559929" y="3793402"/>
              <a:ext cx="1969309" cy="451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00" b="1" dirty="0">
                  <a:solidFill>
                    <a:schemeClr val="bg1"/>
                  </a:solidFill>
                </a:rPr>
                <a:t>/ClubPowerBI</a:t>
              </a:r>
            </a:p>
          </p:txBody>
        </p:sp>
        <p:pic>
          <p:nvPicPr>
            <p:cNvPr id="10" name="Image 9">
              <a:hlinkClick r:id="rId3"/>
              <a:extLst>
                <a:ext uri="{FF2B5EF4-FFF2-40B4-BE49-F238E27FC236}">
                  <a16:creationId xmlns:a16="http://schemas.microsoft.com/office/drawing/2014/main" id="{0733BBFC-B524-4C59-8A4A-F78B9761F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15815" y="2963342"/>
              <a:ext cx="883356" cy="718163"/>
            </a:xfrm>
            <a:prstGeom prst="rect">
              <a:avLst/>
            </a:prstGeom>
          </p:spPr>
        </p:pic>
        <p:pic>
          <p:nvPicPr>
            <p:cNvPr id="11" name="Image 10">
              <a:hlinkClick r:id="rId5"/>
              <a:extLst>
                <a:ext uri="{FF2B5EF4-FFF2-40B4-BE49-F238E27FC236}">
                  <a16:creationId xmlns:a16="http://schemas.microsoft.com/office/drawing/2014/main" id="{E45AE6E1-823F-4FAA-8400-4AF447B0D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6047" y="2918188"/>
              <a:ext cx="792901" cy="792901"/>
            </a:xfrm>
            <a:prstGeom prst="rect">
              <a:avLst/>
            </a:prstGeom>
          </p:spPr>
        </p:pic>
        <p:pic>
          <p:nvPicPr>
            <p:cNvPr id="12" name="Image 11">
              <a:hlinkClick r:id="rId7"/>
              <a:extLst>
                <a:ext uri="{FF2B5EF4-FFF2-40B4-BE49-F238E27FC236}">
                  <a16:creationId xmlns:a16="http://schemas.microsoft.com/office/drawing/2014/main" id="{66ED2B9F-B657-477D-A18C-6DBD66C15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2858" y="2544325"/>
              <a:ext cx="1769351" cy="1769351"/>
            </a:xfrm>
            <a:prstGeom prst="rect">
              <a:avLst/>
            </a:prstGeom>
          </p:spPr>
        </p:pic>
        <p:sp>
          <p:nvSpPr>
            <p:cNvPr id="13" name="TextBox 4">
              <a:extLst>
                <a:ext uri="{FF2B5EF4-FFF2-40B4-BE49-F238E27FC236}">
                  <a16:creationId xmlns:a16="http://schemas.microsoft.com/office/drawing/2014/main" id="{4AF5BFA7-52D3-4FAD-B483-067824C0791C}"/>
                </a:ext>
              </a:extLst>
            </p:cNvPr>
            <p:cNvSpPr txBox="1"/>
            <p:nvPr/>
          </p:nvSpPr>
          <p:spPr>
            <a:xfrm>
              <a:off x="1507681" y="3793402"/>
              <a:ext cx="2380978" cy="4516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200" b="1" dirty="0">
                  <a:solidFill>
                    <a:schemeClr val="bg1"/>
                  </a:solidFill>
                </a:rPr>
                <a:t>/Club-Power-BI</a:t>
              </a:r>
            </a:p>
          </p:txBody>
        </p:sp>
        <p:pic>
          <p:nvPicPr>
            <p:cNvPr id="14" name="Image 13">
              <a:hlinkClick r:id="rId9"/>
              <a:extLst>
                <a:ext uri="{FF2B5EF4-FFF2-40B4-BE49-F238E27FC236}">
                  <a16:creationId xmlns:a16="http://schemas.microsoft.com/office/drawing/2014/main" id="{837183C9-05A9-4CEF-B44C-2E0887F93B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55" b="21689"/>
            <a:stretch/>
          </p:blipFill>
          <p:spPr>
            <a:xfrm>
              <a:off x="8937906" y="2915705"/>
              <a:ext cx="1509983" cy="872093"/>
            </a:xfrm>
            <a:prstGeom prst="rect">
              <a:avLst/>
            </a:prstGeom>
          </p:spPr>
        </p:pic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3869FCAE-CA7D-4301-A4A9-D41772B36D58}"/>
              </a:ext>
            </a:extLst>
          </p:cNvPr>
          <p:cNvSpPr txBox="1"/>
          <p:nvPr/>
        </p:nvSpPr>
        <p:spPr>
          <a:xfrm>
            <a:off x="1657396" y="4624138"/>
            <a:ext cx="92401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j-lt"/>
              </a:rPr>
              <a:t>Gwendoline Steen – Sauget Charles-Henri</a:t>
            </a:r>
          </a:p>
        </p:txBody>
      </p:sp>
    </p:spTree>
    <p:extLst>
      <p:ext uri="{BB962C8B-B14F-4D97-AF65-F5344CB8AC3E}">
        <p14:creationId xmlns:p14="http://schemas.microsoft.com/office/powerpoint/2010/main" val="418875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cop_it_V9 copie copi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32" y="304206"/>
            <a:ext cx="2721941" cy="91143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/>
          <a:srcRect l="31742" t="31538" r="31709" b="13458"/>
          <a:stretch/>
        </p:blipFill>
        <p:spPr>
          <a:xfrm>
            <a:off x="7004407" y="354196"/>
            <a:ext cx="2055627" cy="81145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5"/>
          <a:srcRect r="1722"/>
          <a:stretch/>
        </p:blipFill>
        <p:spPr>
          <a:xfrm>
            <a:off x="3263532" y="1499930"/>
            <a:ext cx="5796502" cy="4787523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20650" y="2265008"/>
            <a:ext cx="3101523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/>
              <a:t>SAUGET Charles-Henri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/>
              <a:t>Consultant décisionnel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/>
              <a:t>depuis 2009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BLOG</a:t>
            </a:r>
            <a:endParaRPr lang="fr-FR" alt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solidFill>
                  <a:srgbClr val="C00000"/>
                </a:solidFill>
              </a:rPr>
              <a:t>www.sauget-ch.fr</a:t>
            </a:r>
            <a:endParaRPr lang="fr-FR" altLang="fr-FR" dirty="0">
              <a:solidFill>
                <a:srgbClr val="C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TWITTER</a:t>
            </a:r>
            <a:endParaRPr lang="fr-FR" alt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solidFill>
                  <a:srgbClr val="C00000"/>
                </a:solidFill>
              </a:rPr>
              <a:t>@</a:t>
            </a:r>
            <a:r>
              <a:rPr lang="fr-FR" altLang="fr-FR" sz="2000" dirty="0" err="1">
                <a:solidFill>
                  <a:srgbClr val="C00000"/>
                </a:solidFill>
              </a:rPr>
              <a:t>SaugetCh</a:t>
            </a:r>
            <a:endParaRPr lang="fr-FR" altLang="fr-FR" sz="2000" dirty="0">
              <a:solidFill>
                <a:srgbClr val="C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MAIL</a:t>
            </a:r>
            <a:endParaRPr lang="fr-FR" alt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dirty="0">
                <a:solidFill>
                  <a:srgbClr val="C00000"/>
                </a:solidFill>
              </a:rPr>
              <a:t>chsauget@scop-it.com</a:t>
            </a:r>
          </a:p>
        </p:txBody>
      </p:sp>
      <p:pic>
        <p:nvPicPr>
          <p:cNvPr id="2054" name="Picture 6" descr="http://sauget-ch.fr/wp-content/uploads/2015/04/MVP_Logo_Horizontal_Secondary_Black_RGB_300pp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29" y="3237001"/>
            <a:ext cx="1628610" cy="65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DBD7B2D4-CF98-4B71-9075-AC4725186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76538" y="3296059"/>
            <a:ext cx="2494812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000" b="1" dirty="0"/>
              <a:t>STEEN Gwendoline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/>
              <a:t>Consultante décisionnel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1600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MAIL</a:t>
            </a:r>
            <a:endParaRPr lang="fr-FR" altLang="fr-FR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dirty="0">
                <a:solidFill>
                  <a:srgbClr val="C00000"/>
                </a:solidFill>
              </a:rPr>
              <a:t>gsteen@scop-it.com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161D2CB-82CC-41E6-9DEA-80D372DD63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40" y="203577"/>
            <a:ext cx="1924143" cy="1924143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443113B-AD04-4F0F-85F7-ADFA0E704D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1871" y="203577"/>
            <a:ext cx="1924145" cy="192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206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E191B9F-2E3D-472F-BEFD-28C24D4B692E}"/>
              </a:ext>
            </a:extLst>
          </p:cNvPr>
          <p:cNvSpPr/>
          <p:nvPr/>
        </p:nvSpPr>
        <p:spPr>
          <a:xfrm>
            <a:off x="1476" y="0"/>
            <a:ext cx="3342415" cy="6858000"/>
          </a:xfrm>
          <a:prstGeom prst="rect">
            <a:avLst/>
          </a:prstGeom>
          <a:solidFill>
            <a:srgbClr val="F2C8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5C375DD8-442F-4A0E-B216-434F8905CDDD}"/>
              </a:ext>
            </a:extLst>
          </p:cNvPr>
          <p:cNvGrpSpPr/>
          <p:nvPr/>
        </p:nvGrpSpPr>
        <p:grpSpPr>
          <a:xfrm>
            <a:off x="323930" y="285526"/>
            <a:ext cx="2575788" cy="2138478"/>
            <a:chOff x="656459" y="1526345"/>
            <a:chExt cx="4640213" cy="3852411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4819EA7C-194A-4B13-9072-B42DBA5582F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459" y="1526345"/>
              <a:ext cx="4640213" cy="3467686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7D12E9B1-42AA-4356-8C82-70E84D0C9307}"/>
                </a:ext>
              </a:extLst>
            </p:cNvPr>
            <p:cNvSpPr/>
            <p:nvPr/>
          </p:nvSpPr>
          <p:spPr>
            <a:xfrm>
              <a:off x="1392702" y="2250831"/>
              <a:ext cx="3073790" cy="3127925"/>
            </a:xfrm>
            <a:prstGeom prst="rect">
              <a:avLst/>
            </a:prstGeom>
            <a:solidFill>
              <a:srgbClr val="F2C81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29825124-51F7-4E74-969A-438408DE44E4}"/>
                </a:ext>
              </a:extLst>
            </p:cNvPr>
            <p:cNvSpPr txBox="1"/>
            <p:nvPr/>
          </p:nvSpPr>
          <p:spPr>
            <a:xfrm>
              <a:off x="1071965" y="1762369"/>
              <a:ext cx="3809195" cy="24950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8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Power</a:t>
              </a:r>
            </a:p>
            <a:p>
              <a:pPr algn="ctr"/>
              <a:r>
                <a:rPr lang="en-US" sz="3600" b="1" dirty="0">
                  <a:latin typeface="Segoe UI" panose="020B0502040204020203" pitchFamily="34" charset="0"/>
                  <a:cs typeface="Segoe UI" panose="020B0502040204020203" pitchFamily="34" charset="0"/>
                </a:rPr>
                <a:t>Saturday</a:t>
              </a:r>
              <a:endParaRPr lang="en-US" sz="4800" b="1" dirty="0"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B7E7750C-5E78-403B-99C5-E0F336CAD544}"/>
              </a:ext>
            </a:extLst>
          </p:cNvPr>
          <p:cNvSpPr txBox="1"/>
          <p:nvPr/>
        </p:nvSpPr>
        <p:spPr>
          <a:xfrm>
            <a:off x="3388811" y="90658"/>
            <a:ext cx="45686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000"/>
              <a:t>Merci à nos sponsors</a:t>
            </a:r>
            <a:endParaRPr lang="fr-FR" sz="4000" b="1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62E72821-809E-41BC-AF2F-CBCC2F3EC63C}"/>
              </a:ext>
            </a:extLst>
          </p:cNvPr>
          <p:cNvSpPr txBox="1"/>
          <p:nvPr/>
        </p:nvSpPr>
        <p:spPr>
          <a:xfrm>
            <a:off x="1675919" y="6168892"/>
            <a:ext cx="57978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http://</a:t>
            </a:r>
            <a:r>
              <a:rPr lang="en-US" sz="4000" dirty="0"/>
              <a:t> PowerSaturday.com</a:t>
            </a:r>
            <a:endParaRPr lang="en-US" sz="4000" dirty="0">
              <a:solidFill>
                <a:schemeClr val="accent2"/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D017931-F693-43F8-86DE-2D8BAF6B76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116" y="1484710"/>
            <a:ext cx="3164923" cy="110455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6A07DEB-A1D6-4CA9-9FE7-BF2F36FC51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61" y="3085177"/>
            <a:ext cx="3303242" cy="83227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139536E-0B65-485B-BA72-87A4895723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71" y="1757861"/>
            <a:ext cx="3259866" cy="75632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5B49035F-8E09-418B-827B-3A5253CDCD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896" y="4541199"/>
            <a:ext cx="846293" cy="100749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2B68C920-6E70-4E88-BE2D-E5C471DCBF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571" y="4734312"/>
            <a:ext cx="1883969" cy="62126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37475C2-46F8-4123-B220-B092825C2FA3}"/>
              </a:ext>
            </a:extLst>
          </p:cNvPr>
          <p:cNvSpPr txBox="1"/>
          <p:nvPr/>
        </p:nvSpPr>
        <p:spPr>
          <a:xfrm>
            <a:off x="1702368" y="2361164"/>
            <a:ext cx="14730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2">
                    <a:lumMod val="75000"/>
                  </a:schemeClr>
                </a:solidFill>
              </a:rPr>
              <a:t>Silver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31AAAD2-919A-49B6-8409-4B3B0E7605F9}"/>
              </a:ext>
            </a:extLst>
          </p:cNvPr>
          <p:cNvSpPr txBox="1"/>
          <p:nvPr/>
        </p:nvSpPr>
        <p:spPr>
          <a:xfrm>
            <a:off x="1377792" y="4571607"/>
            <a:ext cx="17976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accent2"/>
                </a:solidFill>
              </a:rPr>
              <a:t>Bronze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A148243-E04D-4B56-9159-6F043B0E8A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9545" y="4781328"/>
            <a:ext cx="1431055" cy="527232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0AE8DB20-18E2-4EF8-811B-0903EFA503D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4" t="9988" r="16401" b="20525"/>
          <a:stretch/>
        </p:blipFill>
        <p:spPr>
          <a:xfrm>
            <a:off x="9783956" y="4541199"/>
            <a:ext cx="1836980" cy="82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67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113E1D4-1BC5-4211-BAE9-B3CEFC63D5E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BI à papa</a:t>
            </a:r>
          </a:p>
          <a:p>
            <a:r>
              <a:rPr lang="fr-FR" dirty="0"/>
              <a:t>Self Service</a:t>
            </a:r>
          </a:p>
          <a:p>
            <a:r>
              <a:rPr lang="fr-FR" dirty="0"/>
              <a:t>Modern Data Warehouse</a:t>
            </a:r>
          </a:p>
          <a:p>
            <a:r>
              <a:rPr lang="fr-FR" dirty="0"/>
              <a:t>Streaming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633D48A-F674-4CD3-9F9F-6BF8F92CBDA7}"/>
              </a:ext>
            </a:extLst>
          </p:cNvPr>
          <p:cNvSpPr txBox="1">
            <a:spLocks/>
          </p:cNvSpPr>
          <p:nvPr/>
        </p:nvSpPr>
        <p:spPr bwMode="auto">
          <a:xfrm>
            <a:off x="609600" y="275168"/>
            <a:ext cx="11526687" cy="849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800" b="0" kern="1200" cap="none" spc="-133" baseline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n-ea"/>
                <a:cs typeface="Segoe UI Light" panose="020B0502040204020203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609585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219170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828754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438339" algn="ctr" rtl="0" fontAlgn="base">
              <a:spcBef>
                <a:spcPct val="0"/>
              </a:spcBef>
              <a:spcAft>
                <a:spcPct val="0"/>
              </a:spcAft>
              <a:defRPr sz="5867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fr-FR" b="1" dirty="0">
                <a:solidFill>
                  <a:schemeClr val="tx1"/>
                </a:solidFill>
              </a:rPr>
              <a:t>Power Architecture</a:t>
            </a:r>
          </a:p>
        </p:txBody>
      </p:sp>
    </p:spTree>
    <p:extLst>
      <p:ext uri="{BB962C8B-B14F-4D97-AF65-F5344CB8AC3E}">
        <p14:creationId xmlns:p14="http://schemas.microsoft.com/office/powerpoint/2010/main" val="1318321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Architecture : BI à papa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463B1285-5E8C-47CE-BAB5-798E82B2D26B}"/>
              </a:ext>
            </a:extLst>
          </p:cNvPr>
          <p:cNvGrpSpPr/>
          <p:nvPr/>
        </p:nvGrpSpPr>
        <p:grpSpPr>
          <a:xfrm>
            <a:off x="1187114" y="2312697"/>
            <a:ext cx="1514475" cy="746250"/>
            <a:chOff x="557340" y="1432155"/>
            <a:chExt cx="1514475" cy="746250"/>
          </a:xfrm>
        </p:grpSpPr>
        <p:pic>
          <p:nvPicPr>
            <p:cNvPr id="11" name="Image 6">
              <a:extLst>
                <a:ext uri="{FF2B5EF4-FFF2-40B4-BE49-F238E27FC236}">
                  <a16:creationId xmlns:a16="http://schemas.microsoft.com/office/drawing/2014/main" id="{F9C30292-A971-4DB3-866B-7B95F1538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4000" y="1432155"/>
              <a:ext cx="398380" cy="471766"/>
            </a:xfrm>
            <a:prstGeom prst="rect">
              <a:avLst/>
            </a:prstGeom>
          </p:spPr>
        </p:pic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62B42873-654B-4ECF-B2EF-20A5F3E0F3C1}"/>
                </a:ext>
              </a:extLst>
            </p:cNvPr>
            <p:cNvSpPr txBox="1"/>
            <p:nvPr/>
          </p:nvSpPr>
          <p:spPr>
            <a:xfrm>
              <a:off x="557340" y="1901406"/>
              <a:ext cx="1514475" cy="276999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200" dirty="0"/>
                <a:t>Fichiers plats</a:t>
              </a:r>
            </a:p>
          </p:txBody>
        </p:sp>
      </p:grp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EEA7EBA3-C8DF-4CB8-8DEE-5594F342D54D}"/>
              </a:ext>
            </a:extLst>
          </p:cNvPr>
          <p:cNvGrpSpPr/>
          <p:nvPr/>
        </p:nvGrpSpPr>
        <p:grpSpPr>
          <a:xfrm>
            <a:off x="1103532" y="3466627"/>
            <a:ext cx="1581150" cy="898448"/>
            <a:chOff x="468003" y="2482267"/>
            <a:chExt cx="1581150" cy="898448"/>
          </a:xfrm>
        </p:grpSpPr>
        <p:pic>
          <p:nvPicPr>
            <p:cNvPr id="13" name="Image 10">
              <a:extLst>
                <a:ext uri="{FF2B5EF4-FFF2-40B4-BE49-F238E27FC236}">
                  <a16:creationId xmlns:a16="http://schemas.microsoft.com/office/drawing/2014/main" id="{EDAFCD10-053E-471C-BCC1-C965596FF6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3694" y="2482267"/>
              <a:ext cx="458686" cy="483480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2CBB01D-D0D4-46D4-B87D-1D7D038A7903}"/>
                </a:ext>
              </a:extLst>
            </p:cNvPr>
            <p:cNvSpPr txBox="1"/>
            <p:nvPr/>
          </p:nvSpPr>
          <p:spPr>
            <a:xfrm>
              <a:off x="468003" y="2919050"/>
              <a:ext cx="1581150" cy="461665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200" dirty="0"/>
                <a:t>Bases opérationnelles</a:t>
              </a:r>
              <a:endParaRPr lang="fr-FR" sz="1200" dirty="0">
                <a:cs typeface="Segoe UI"/>
              </a:endParaRPr>
            </a:p>
          </p:txBody>
        </p:sp>
      </p:grp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CB196D79-5997-47FC-AFB0-A14001BC14B9}"/>
              </a:ext>
            </a:extLst>
          </p:cNvPr>
          <p:cNvCxnSpPr>
            <a:cxnSpLocks/>
          </p:cNvCxnSpPr>
          <p:nvPr/>
        </p:nvCxnSpPr>
        <p:spPr>
          <a:xfrm>
            <a:off x="2701589" y="2826700"/>
            <a:ext cx="601455" cy="3131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C20CD717-F49E-46C3-A41B-F7EC0E7216A3}"/>
              </a:ext>
            </a:extLst>
          </p:cNvPr>
          <p:cNvCxnSpPr>
            <a:cxnSpLocks/>
          </p:cNvCxnSpPr>
          <p:nvPr/>
        </p:nvCxnSpPr>
        <p:spPr>
          <a:xfrm>
            <a:off x="4214204" y="3298561"/>
            <a:ext cx="6044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46CB060B-1E75-4682-B40C-3051A88356F9}"/>
              </a:ext>
            </a:extLst>
          </p:cNvPr>
          <p:cNvGrpSpPr/>
          <p:nvPr/>
        </p:nvGrpSpPr>
        <p:grpSpPr>
          <a:xfrm>
            <a:off x="3393451" y="2826700"/>
            <a:ext cx="745255" cy="1014758"/>
            <a:chOff x="4174469" y="3521754"/>
            <a:chExt cx="745255" cy="1014758"/>
          </a:xfrm>
        </p:grpSpPr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44CC95AD-5A7D-4ED1-9057-8CE36F462B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74469" y="3521754"/>
              <a:ext cx="745255" cy="720298"/>
            </a:xfrm>
            <a:prstGeom prst="rect">
              <a:avLst/>
            </a:prstGeom>
          </p:spPr>
        </p:pic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3A8BE75D-DB5F-4C77-B775-85A7F22DA6C4}"/>
                </a:ext>
              </a:extLst>
            </p:cNvPr>
            <p:cNvSpPr txBox="1"/>
            <p:nvPr/>
          </p:nvSpPr>
          <p:spPr>
            <a:xfrm>
              <a:off x="4227317" y="4228735"/>
              <a:ext cx="6078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DWH</a:t>
              </a:r>
            </a:p>
          </p:txBody>
        </p:sp>
      </p:grp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A54C7F11-CC4A-4881-B9CB-4F14544E9808}"/>
              </a:ext>
            </a:extLst>
          </p:cNvPr>
          <p:cNvCxnSpPr>
            <a:cxnSpLocks/>
          </p:cNvCxnSpPr>
          <p:nvPr/>
        </p:nvCxnSpPr>
        <p:spPr>
          <a:xfrm flipV="1">
            <a:off x="2675391" y="3493135"/>
            <a:ext cx="627653" cy="3700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47" name="Groupe 46">
            <a:extLst>
              <a:ext uri="{FF2B5EF4-FFF2-40B4-BE49-F238E27FC236}">
                <a16:creationId xmlns:a16="http://schemas.microsoft.com/office/drawing/2014/main" id="{44C6AB17-92CA-4A42-868D-AD8EB157615A}"/>
              </a:ext>
            </a:extLst>
          </p:cNvPr>
          <p:cNvGrpSpPr/>
          <p:nvPr/>
        </p:nvGrpSpPr>
        <p:grpSpPr>
          <a:xfrm>
            <a:off x="4905890" y="2956968"/>
            <a:ext cx="658132" cy="901046"/>
            <a:chOff x="5402290" y="3948029"/>
            <a:chExt cx="588623" cy="817471"/>
          </a:xfrm>
        </p:grpSpPr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63549521-1064-41DF-B284-E895F9730B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4970" y="3948029"/>
              <a:ext cx="509694" cy="509694"/>
            </a:xfrm>
            <a:prstGeom prst="rect">
              <a:avLst/>
            </a:prstGeom>
          </p:spPr>
        </p:pic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E8538920-FE80-428B-9CD7-217ABFA87502}"/>
                </a:ext>
              </a:extLst>
            </p:cNvPr>
            <p:cNvSpPr txBox="1"/>
            <p:nvPr/>
          </p:nvSpPr>
          <p:spPr>
            <a:xfrm>
              <a:off x="5402290" y="4457723"/>
              <a:ext cx="58862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SSAS</a:t>
              </a:r>
            </a:p>
          </p:txBody>
        </p:sp>
      </p:grp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4CA91B8B-2B5D-4F83-BB05-9D540E097A38}"/>
              </a:ext>
            </a:extLst>
          </p:cNvPr>
          <p:cNvCxnSpPr>
            <a:cxnSpLocks/>
          </p:cNvCxnSpPr>
          <p:nvPr/>
        </p:nvCxnSpPr>
        <p:spPr>
          <a:xfrm>
            <a:off x="5792241" y="3237869"/>
            <a:ext cx="10511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3A2D7A39-A50F-4F05-A390-36F9C1DDBBAB}"/>
              </a:ext>
            </a:extLst>
          </p:cNvPr>
          <p:cNvCxnSpPr>
            <a:cxnSpLocks/>
          </p:cNvCxnSpPr>
          <p:nvPr/>
        </p:nvCxnSpPr>
        <p:spPr>
          <a:xfrm flipV="1">
            <a:off x="5792242" y="1948138"/>
            <a:ext cx="940725" cy="604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" name="Groupe 7">
            <a:extLst>
              <a:ext uri="{FF2B5EF4-FFF2-40B4-BE49-F238E27FC236}">
                <a16:creationId xmlns:a16="http://schemas.microsoft.com/office/drawing/2014/main" id="{18B7F3AB-89B4-496D-A228-BFCB6E7F4D9E}"/>
              </a:ext>
            </a:extLst>
          </p:cNvPr>
          <p:cNvGrpSpPr/>
          <p:nvPr/>
        </p:nvGrpSpPr>
        <p:grpSpPr>
          <a:xfrm>
            <a:off x="7016088" y="2634656"/>
            <a:ext cx="1800000" cy="1125640"/>
            <a:chOff x="6060976" y="2840932"/>
            <a:chExt cx="1800000" cy="1125640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D26BCE4F-47C1-482F-945B-EAF6227C2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62152" y="2840932"/>
              <a:ext cx="1397648" cy="216000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496C9C8C-90E8-4E23-A043-2F8494C64F57}"/>
                </a:ext>
              </a:extLst>
            </p:cNvPr>
            <p:cNvGrpSpPr/>
            <p:nvPr/>
          </p:nvGrpSpPr>
          <p:grpSpPr>
            <a:xfrm>
              <a:off x="6060976" y="3066572"/>
              <a:ext cx="1800000" cy="900000"/>
              <a:chOff x="6060976" y="3066572"/>
              <a:chExt cx="1800000" cy="900000"/>
            </a:xfrm>
          </p:grpSpPr>
          <p:grpSp>
            <p:nvGrpSpPr>
              <p:cNvPr id="50" name="Groupe 49">
                <a:extLst>
                  <a:ext uri="{FF2B5EF4-FFF2-40B4-BE49-F238E27FC236}">
                    <a16:creationId xmlns:a16="http://schemas.microsoft.com/office/drawing/2014/main" id="{4323E970-0388-472E-8C23-63B9008ED1A5}"/>
                  </a:ext>
                </a:extLst>
              </p:cNvPr>
              <p:cNvGrpSpPr/>
              <p:nvPr/>
            </p:nvGrpSpPr>
            <p:grpSpPr>
              <a:xfrm>
                <a:off x="6326281" y="3233605"/>
                <a:ext cx="505268" cy="687402"/>
                <a:chOff x="7477227" y="3156543"/>
                <a:chExt cx="406613" cy="534844"/>
              </a:xfrm>
            </p:grpSpPr>
            <p:pic>
              <p:nvPicPr>
                <p:cNvPr id="51" name="Image 50">
                  <a:extLst>
                    <a:ext uri="{FF2B5EF4-FFF2-40B4-BE49-F238E27FC236}">
                      <a16:creationId xmlns:a16="http://schemas.microsoft.com/office/drawing/2014/main" id="{8573E8EF-3A86-417D-9A05-2E90CE74903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77227" y="3156543"/>
                  <a:ext cx="406613" cy="345250"/>
                </a:xfrm>
                <a:prstGeom prst="rect">
                  <a:avLst/>
                </a:prstGeom>
              </p:spPr>
            </p:pic>
            <p:sp>
              <p:nvSpPr>
                <p:cNvPr id="52" name="ZoneTexte 51">
                  <a:extLst>
                    <a:ext uri="{FF2B5EF4-FFF2-40B4-BE49-F238E27FC236}">
                      <a16:creationId xmlns:a16="http://schemas.microsoft.com/office/drawing/2014/main" id="{D1BA9FB5-5098-4C70-9E2E-F5D86A83693D}"/>
                    </a:ext>
                  </a:extLst>
                </p:cNvPr>
                <p:cNvSpPr txBox="1"/>
                <p:nvPr/>
              </p:nvSpPr>
              <p:spPr>
                <a:xfrm>
                  <a:off x="7510926" y="3452687"/>
                  <a:ext cx="350604" cy="2387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200" dirty="0"/>
                    <a:t>.</a:t>
                  </a:r>
                  <a:r>
                    <a:rPr lang="fr-FR" sz="1200" dirty="0" err="1"/>
                    <a:t>rdl</a:t>
                  </a:r>
                  <a:endParaRPr lang="fr-FR" sz="1200" dirty="0"/>
                </a:p>
              </p:txBody>
            </p:sp>
          </p:grpSp>
          <p:sp>
            <p:nvSpPr>
              <p:cNvPr id="5" name="Rectangle : coins arrondis 4">
                <a:extLst>
                  <a:ext uri="{FF2B5EF4-FFF2-40B4-BE49-F238E27FC236}">
                    <a16:creationId xmlns:a16="http://schemas.microsoft.com/office/drawing/2014/main" id="{581D7D22-E5E8-42FD-9201-F0136B381859}"/>
                  </a:ext>
                </a:extLst>
              </p:cNvPr>
              <p:cNvSpPr/>
              <p:nvPr/>
            </p:nvSpPr>
            <p:spPr>
              <a:xfrm>
                <a:off x="6060976" y="3066572"/>
                <a:ext cx="1800000" cy="9000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65" name="Groupe 64">
                <a:extLst>
                  <a:ext uri="{FF2B5EF4-FFF2-40B4-BE49-F238E27FC236}">
                    <a16:creationId xmlns:a16="http://schemas.microsoft.com/office/drawing/2014/main" id="{9C67E311-9BFE-4DD3-AA57-BC6F9E002E40}"/>
                  </a:ext>
                </a:extLst>
              </p:cNvPr>
              <p:cNvGrpSpPr/>
              <p:nvPr/>
            </p:nvGrpSpPr>
            <p:grpSpPr>
              <a:xfrm>
                <a:off x="7036210" y="3228907"/>
                <a:ext cx="591317" cy="678343"/>
                <a:chOff x="7915050" y="4739744"/>
                <a:chExt cx="505268" cy="619226"/>
              </a:xfrm>
            </p:grpSpPr>
            <p:pic>
              <p:nvPicPr>
                <p:cNvPr id="66" name="Image 65">
                  <a:extLst>
                    <a:ext uri="{FF2B5EF4-FFF2-40B4-BE49-F238E27FC236}">
                      <a16:creationId xmlns:a16="http://schemas.microsoft.com/office/drawing/2014/main" id="{414593C1-91F0-4657-914F-CB3BF2231C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955838" y="4739744"/>
                  <a:ext cx="416597" cy="365930"/>
                </a:xfrm>
                <a:prstGeom prst="rect">
                  <a:avLst/>
                </a:prstGeom>
              </p:spPr>
            </p:pic>
            <p:sp>
              <p:nvSpPr>
                <p:cNvPr id="67" name="ZoneTexte 66">
                  <a:extLst>
                    <a:ext uri="{FF2B5EF4-FFF2-40B4-BE49-F238E27FC236}">
                      <a16:creationId xmlns:a16="http://schemas.microsoft.com/office/drawing/2014/main" id="{9C2AE127-3C61-4CAF-B243-3FD08A35B092}"/>
                    </a:ext>
                  </a:extLst>
                </p:cNvPr>
                <p:cNvSpPr txBox="1"/>
                <p:nvPr/>
              </p:nvSpPr>
              <p:spPr>
                <a:xfrm>
                  <a:off x="7915050" y="5081971"/>
                  <a:ext cx="50526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200" dirty="0"/>
                    <a:t>.</a:t>
                  </a:r>
                  <a:r>
                    <a:rPr lang="fr-FR" sz="1200" dirty="0" err="1"/>
                    <a:t>pbix</a:t>
                  </a:r>
                  <a:endParaRPr lang="fr-FR" sz="1200" dirty="0"/>
                </a:p>
              </p:txBody>
            </p:sp>
          </p:grpSp>
        </p:grpSp>
      </p:grpSp>
      <p:cxnSp>
        <p:nvCxnSpPr>
          <p:cNvPr id="87" name="Connecteur droit avec flèche 86">
            <a:extLst>
              <a:ext uri="{FF2B5EF4-FFF2-40B4-BE49-F238E27FC236}">
                <a16:creationId xmlns:a16="http://schemas.microsoft.com/office/drawing/2014/main" id="{15A86366-AA69-4634-9637-2DA331838B16}"/>
              </a:ext>
            </a:extLst>
          </p:cNvPr>
          <p:cNvCxnSpPr>
            <a:cxnSpLocks/>
          </p:cNvCxnSpPr>
          <p:nvPr/>
        </p:nvCxnSpPr>
        <p:spPr>
          <a:xfrm>
            <a:off x="7757263" y="4989062"/>
            <a:ext cx="10511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AAC8E804-54AC-4BE5-885E-BFCB7640BE9E}"/>
              </a:ext>
            </a:extLst>
          </p:cNvPr>
          <p:cNvGrpSpPr/>
          <p:nvPr/>
        </p:nvGrpSpPr>
        <p:grpSpPr>
          <a:xfrm>
            <a:off x="6479850" y="4698255"/>
            <a:ext cx="1511474" cy="1003635"/>
            <a:chOff x="4759891" y="3996629"/>
            <a:chExt cx="1511474" cy="1003635"/>
          </a:xfrm>
        </p:grpSpPr>
        <p:pic>
          <p:nvPicPr>
            <p:cNvPr id="89" name="Image 88">
              <a:extLst>
                <a:ext uri="{FF2B5EF4-FFF2-40B4-BE49-F238E27FC236}">
                  <a16:creationId xmlns:a16="http://schemas.microsoft.com/office/drawing/2014/main" id="{BE521000-707B-42C4-86E5-C79DD12B8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43017" y="3996629"/>
              <a:ext cx="529445" cy="529445"/>
            </a:xfrm>
            <a:prstGeom prst="rect">
              <a:avLst/>
            </a:prstGeom>
          </p:spPr>
        </p:pic>
        <p:sp>
          <p:nvSpPr>
            <p:cNvPr id="90" name="ZoneTexte 89">
              <a:extLst>
                <a:ext uri="{FF2B5EF4-FFF2-40B4-BE49-F238E27FC236}">
                  <a16:creationId xmlns:a16="http://schemas.microsoft.com/office/drawing/2014/main" id="{B5E09F0E-9C7A-429B-B69F-E1361642E65D}"/>
                </a:ext>
              </a:extLst>
            </p:cNvPr>
            <p:cNvSpPr txBox="1"/>
            <p:nvPr/>
          </p:nvSpPr>
          <p:spPr>
            <a:xfrm>
              <a:off x="4759891" y="4538599"/>
              <a:ext cx="1511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Power BI Enterprise Gateway</a:t>
              </a:r>
            </a:p>
          </p:txBody>
        </p:sp>
      </p:grpSp>
      <p:cxnSp>
        <p:nvCxnSpPr>
          <p:cNvPr id="91" name="Connecteur droit avec flèche 90">
            <a:extLst>
              <a:ext uri="{FF2B5EF4-FFF2-40B4-BE49-F238E27FC236}">
                <a16:creationId xmlns:a16="http://schemas.microsoft.com/office/drawing/2014/main" id="{FE0A42DF-81E4-437F-B1EA-7D1DE8400FF1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5792242" y="3954397"/>
            <a:ext cx="940725" cy="6040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7CAA0ACA-D1F0-4F2B-9621-79EAFA049FD2}"/>
              </a:ext>
            </a:extLst>
          </p:cNvPr>
          <p:cNvGrpSpPr/>
          <p:nvPr/>
        </p:nvGrpSpPr>
        <p:grpSpPr>
          <a:xfrm>
            <a:off x="8940524" y="4335118"/>
            <a:ext cx="2551969" cy="1124227"/>
            <a:chOff x="7866873" y="4860070"/>
            <a:chExt cx="2551969" cy="1124227"/>
          </a:xfrm>
        </p:grpSpPr>
        <p:sp>
          <p:nvSpPr>
            <p:cNvPr id="93" name="Rectangle : coins arrondis 92">
              <a:extLst>
                <a:ext uri="{FF2B5EF4-FFF2-40B4-BE49-F238E27FC236}">
                  <a16:creationId xmlns:a16="http://schemas.microsoft.com/office/drawing/2014/main" id="{9E9B4A99-AAAB-49A4-92F3-EB8E53AE5949}"/>
                </a:ext>
              </a:extLst>
            </p:cNvPr>
            <p:cNvSpPr/>
            <p:nvPr/>
          </p:nvSpPr>
          <p:spPr>
            <a:xfrm>
              <a:off x="7866873" y="5083741"/>
              <a:ext cx="1800000" cy="900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4" name="Image 93">
              <a:extLst>
                <a:ext uri="{FF2B5EF4-FFF2-40B4-BE49-F238E27FC236}">
                  <a16:creationId xmlns:a16="http://schemas.microsoft.com/office/drawing/2014/main" id="{93DCED1E-6F66-4B40-9E72-A7C968C80B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34873" y="4860070"/>
              <a:ext cx="863999" cy="216000"/>
            </a:xfrm>
            <a:prstGeom prst="rect">
              <a:avLst/>
            </a:prstGeom>
          </p:spPr>
        </p:pic>
        <p:grpSp>
          <p:nvGrpSpPr>
            <p:cNvPr id="95" name="Groupe 94">
              <a:extLst>
                <a:ext uri="{FF2B5EF4-FFF2-40B4-BE49-F238E27FC236}">
                  <a16:creationId xmlns:a16="http://schemas.microsoft.com/office/drawing/2014/main" id="{D9AEDBFF-13EA-4CFA-81F6-FEC5D8EB8263}"/>
                </a:ext>
              </a:extLst>
            </p:cNvPr>
            <p:cNvGrpSpPr/>
            <p:nvPr/>
          </p:nvGrpSpPr>
          <p:grpSpPr>
            <a:xfrm>
              <a:off x="9907515" y="5104029"/>
              <a:ext cx="511327" cy="687402"/>
              <a:chOff x="8364068" y="3003865"/>
              <a:chExt cx="397013" cy="543693"/>
            </a:xfrm>
          </p:grpSpPr>
          <p:pic>
            <p:nvPicPr>
              <p:cNvPr id="99" name="Image 98">
                <a:extLst>
                  <a:ext uri="{FF2B5EF4-FFF2-40B4-BE49-F238E27FC236}">
                    <a16:creationId xmlns:a16="http://schemas.microsoft.com/office/drawing/2014/main" id="{13F6D556-DFAA-459F-8865-11FD216B87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364068" y="3003865"/>
                <a:ext cx="397013" cy="350509"/>
              </a:xfrm>
              <a:prstGeom prst="rect">
                <a:avLst/>
              </a:prstGeom>
            </p:spPr>
          </p:pic>
          <p:sp>
            <p:nvSpPr>
              <p:cNvPr id="100" name="ZoneTexte 99">
                <a:extLst>
                  <a:ext uri="{FF2B5EF4-FFF2-40B4-BE49-F238E27FC236}">
                    <a16:creationId xmlns:a16="http://schemas.microsoft.com/office/drawing/2014/main" id="{525F5A1D-8C41-4C5E-A128-942F03215489}"/>
                  </a:ext>
                </a:extLst>
              </p:cNvPr>
              <p:cNvSpPr txBox="1"/>
              <p:nvPr/>
            </p:nvSpPr>
            <p:spPr>
              <a:xfrm>
                <a:off x="8375672" y="3308859"/>
                <a:ext cx="350606" cy="2386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dirty="0"/>
                  <a:t>.</a:t>
                </a:r>
                <a:r>
                  <a:rPr lang="fr-FR" sz="1200" dirty="0" err="1"/>
                  <a:t>rdl</a:t>
                </a:r>
                <a:endParaRPr lang="fr-FR" sz="1200" dirty="0"/>
              </a:p>
            </p:txBody>
          </p:sp>
        </p:grpSp>
        <p:grpSp>
          <p:nvGrpSpPr>
            <p:cNvPr id="96" name="Groupe 95">
              <a:extLst>
                <a:ext uri="{FF2B5EF4-FFF2-40B4-BE49-F238E27FC236}">
                  <a16:creationId xmlns:a16="http://schemas.microsoft.com/office/drawing/2014/main" id="{157A46A8-F8B2-4972-B737-D93817622C23}"/>
                </a:ext>
              </a:extLst>
            </p:cNvPr>
            <p:cNvGrpSpPr/>
            <p:nvPr/>
          </p:nvGrpSpPr>
          <p:grpSpPr>
            <a:xfrm>
              <a:off x="8175669" y="5308600"/>
              <a:ext cx="550790" cy="675697"/>
              <a:chOff x="7915050" y="4739744"/>
              <a:chExt cx="505268" cy="619226"/>
            </a:xfrm>
          </p:grpSpPr>
          <p:pic>
            <p:nvPicPr>
              <p:cNvPr id="97" name="Image 96">
                <a:extLst>
                  <a:ext uri="{FF2B5EF4-FFF2-40B4-BE49-F238E27FC236}">
                    <a16:creationId xmlns:a16="http://schemas.microsoft.com/office/drawing/2014/main" id="{492F3172-B23C-4691-80CE-86EF35F4FF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955838" y="4739744"/>
                <a:ext cx="416597" cy="365930"/>
              </a:xfrm>
              <a:prstGeom prst="rect">
                <a:avLst/>
              </a:prstGeom>
            </p:spPr>
          </p:pic>
          <p:sp>
            <p:nvSpPr>
              <p:cNvPr id="98" name="ZoneTexte 97">
                <a:extLst>
                  <a:ext uri="{FF2B5EF4-FFF2-40B4-BE49-F238E27FC236}">
                    <a16:creationId xmlns:a16="http://schemas.microsoft.com/office/drawing/2014/main" id="{ACD20920-C204-4BC7-9CE2-EE8F7A64C4D6}"/>
                  </a:ext>
                </a:extLst>
              </p:cNvPr>
              <p:cNvSpPr txBox="1"/>
              <p:nvPr/>
            </p:nvSpPr>
            <p:spPr>
              <a:xfrm>
                <a:off x="7915050" y="5081971"/>
                <a:ext cx="5052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dirty="0"/>
                  <a:t>.</a:t>
                </a:r>
                <a:r>
                  <a:rPr lang="fr-FR" sz="1200" dirty="0" err="1"/>
                  <a:t>pbix</a:t>
                </a:r>
                <a:endParaRPr lang="fr-FR" sz="1200" dirty="0"/>
              </a:p>
            </p:txBody>
          </p:sp>
        </p:grp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88760E7A-9F81-4645-99FA-E1FC611D5C57}"/>
              </a:ext>
            </a:extLst>
          </p:cNvPr>
          <p:cNvGrpSpPr/>
          <p:nvPr/>
        </p:nvGrpSpPr>
        <p:grpSpPr>
          <a:xfrm>
            <a:off x="7016089" y="1216161"/>
            <a:ext cx="1800000" cy="1122069"/>
            <a:chOff x="7016089" y="1216161"/>
            <a:chExt cx="1800000" cy="1122069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096F14A5-8A46-4504-A766-99698E9D693C}"/>
                </a:ext>
              </a:extLst>
            </p:cNvPr>
            <p:cNvGrpSpPr/>
            <p:nvPr/>
          </p:nvGrpSpPr>
          <p:grpSpPr>
            <a:xfrm>
              <a:off x="7016089" y="1438230"/>
              <a:ext cx="1800000" cy="900000"/>
              <a:chOff x="5897767" y="1433942"/>
              <a:chExt cx="1800000" cy="900000"/>
            </a:xfrm>
          </p:grpSpPr>
          <p:sp>
            <p:nvSpPr>
              <p:cNvPr id="62" name="Rectangle : coins arrondis 61">
                <a:extLst>
                  <a:ext uri="{FF2B5EF4-FFF2-40B4-BE49-F238E27FC236}">
                    <a16:creationId xmlns:a16="http://schemas.microsoft.com/office/drawing/2014/main" id="{A5D9160F-8B59-4311-B91D-F21A93DFAD14}"/>
                  </a:ext>
                </a:extLst>
              </p:cNvPr>
              <p:cNvSpPr/>
              <p:nvPr/>
            </p:nvSpPr>
            <p:spPr>
              <a:xfrm>
                <a:off x="5897767" y="1433942"/>
                <a:ext cx="1800000" cy="900000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61" name="Groupe 60">
                <a:extLst>
                  <a:ext uri="{FF2B5EF4-FFF2-40B4-BE49-F238E27FC236}">
                    <a16:creationId xmlns:a16="http://schemas.microsoft.com/office/drawing/2014/main" id="{CBA4F0D1-585C-4CA4-8B40-F0D3E81187DA}"/>
                  </a:ext>
                </a:extLst>
              </p:cNvPr>
              <p:cNvGrpSpPr/>
              <p:nvPr/>
            </p:nvGrpSpPr>
            <p:grpSpPr>
              <a:xfrm>
                <a:off x="6566533" y="1603637"/>
                <a:ext cx="505268" cy="687402"/>
                <a:chOff x="7477227" y="3156543"/>
                <a:chExt cx="406613" cy="534844"/>
              </a:xfrm>
            </p:grpSpPr>
            <p:pic>
              <p:nvPicPr>
                <p:cNvPr id="68" name="Image 67">
                  <a:extLst>
                    <a:ext uri="{FF2B5EF4-FFF2-40B4-BE49-F238E27FC236}">
                      <a16:creationId xmlns:a16="http://schemas.microsoft.com/office/drawing/2014/main" id="{9D8596AA-52B9-43E5-B2AC-BE5764C400C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77227" y="3156543"/>
                  <a:ext cx="406613" cy="345250"/>
                </a:xfrm>
                <a:prstGeom prst="rect">
                  <a:avLst/>
                </a:prstGeom>
              </p:spPr>
            </p:pic>
            <p:sp>
              <p:nvSpPr>
                <p:cNvPr id="69" name="ZoneTexte 68">
                  <a:extLst>
                    <a:ext uri="{FF2B5EF4-FFF2-40B4-BE49-F238E27FC236}">
                      <a16:creationId xmlns:a16="http://schemas.microsoft.com/office/drawing/2014/main" id="{79FBC358-A554-4DCF-9137-7CC35C5257B1}"/>
                    </a:ext>
                  </a:extLst>
                </p:cNvPr>
                <p:cNvSpPr txBox="1"/>
                <p:nvPr/>
              </p:nvSpPr>
              <p:spPr>
                <a:xfrm>
                  <a:off x="7510926" y="3452687"/>
                  <a:ext cx="350604" cy="23870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200" dirty="0"/>
                    <a:t>.</a:t>
                  </a:r>
                  <a:r>
                    <a:rPr lang="fr-FR" sz="1200" dirty="0" err="1"/>
                    <a:t>rdl</a:t>
                  </a:r>
                  <a:endParaRPr lang="fr-FR" sz="1200" dirty="0"/>
                </a:p>
              </p:txBody>
            </p:sp>
          </p:grpSp>
        </p:grpSp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00315248-41F0-4949-8FA7-3008521CF0D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88088" y="1216161"/>
              <a:ext cx="1656000" cy="210376"/>
            </a:xfrm>
            <a:prstGeom prst="rect">
              <a:avLst/>
            </a:prstGeom>
          </p:spPr>
        </p:pic>
      </p:grpSp>
      <p:sp>
        <p:nvSpPr>
          <p:cNvPr id="54" name="Arc 8">
            <a:extLst>
              <a:ext uri="{FF2B5EF4-FFF2-40B4-BE49-F238E27FC236}">
                <a16:creationId xmlns:a16="http://schemas.microsoft.com/office/drawing/2014/main" id="{DA2E1C7E-5446-4A51-8404-88946F8EA57C}"/>
              </a:ext>
            </a:extLst>
          </p:cNvPr>
          <p:cNvSpPr/>
          <p:nvPr/>
        </p:nvSpPr>
        <p:spPr>
          <a:xfrm rot="1262325" flipH="1">
            <a:off x="10476278" y="4750797"/>
            <a:ext cx="420945" cy="264894"/>
          </a:xfrm>
          <a:custGeom>
            <a:avLst/>
            <a:gdLst>
              <a:gd name="connsiteX0" fmla="*/ 255354 w 863999"/>
              <a:gd name="connsiteY0" fmla="*/ 22390 h 512243"/>
              <a:gd name="connsiteX1" fmla="*/ 554261 w 863999"/>
              <a:gd name="connsiteY1" fmla="*/ 10471 h 512243"/>
              <a:gd name="connsiteX2" fmla="*/ 864000 w 863999"/>
              <a:gd name="connsiteY2" fmla="*/ 256122 h 512243"/>
              <a:gd name="connsiteX3" fmla="*/ 432000 w 863999"/>
              <a:gd name="connsiteY3" fmla="*/ 256122 h 512243"/>
              <a:gd name="connsiteX4" fmla="*/ 255354 w 863999"/>
              <a:gd name="connsiteY4" fmla="*/ 22390 h 512243"/>
              <a:gd name="connsiteX0" fmla="*/ 255354 w 863999"/>
              <a:gd name="connsiteY0" fmla="*/ 22390 h 512243"/>
              <a:gd name="connsiteX1" fmla="*/ 554261 w 863999"/>
              <a:gd name="connsiteY1" fmla="*/ 10471 h 512243"/>
              <a:gd name="connsiteX2" fmla="*/ 864000 w 863999"/>
              <a:gd name="connsiteY2" fmla="*/ 256122 h 512243"/>
              <a:gd name="connsiteX0" fmla="*/ 0 w 608646"/>
              <a:gd name="connsiteY0" fmla="*/ 31162 h 264894"/>
              <a:gd name="connsiteX1" fmla="*/ 298907 w 608646"/>
              <a:gd name="connsiteY1" fmla="*/ 19243 h 264894"/>
              <a:gd name="connsiteX2" fmla="*/ 608646 w 608646"/>
              <a:gd name="connsiteY2" fmla="*/ 264894 h 264894"/>
              <a:gd name="connsiteX3" fmla="*/ 176646 w 608646"/>
              <a:gd name="connsiteY3" fmla="*/ 264894 h 264894"/>
              <a:gd name="connsiteX4" fmla="*/ 0 w 608646"/>
              <a:gd name="connsiteY4" fmla="*/ 31162 h 264894"/>
              <a:gd name="connsiteX0" fmla="*/ 0 w 608646"/>
              <a:gd name="connsiteY0" fmla="*/ 31162 h 264894"/>
              <a:gd name="connsiteX1" fmla="*/ 298907 w 608646"/>
              <a:gd name="connsiteY1" fmla="*/ 19243 h 264894"/>
              <a:gd name="connsiteX2" fmla="*/ 608646 w 608646"/>
              <a:gd name="connsiteY2" fmla="*/ 264894 h 264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646" h="264894" stroke="0" extrusionOk="0">
                <a:moveTo>
                  <a:pt x="0" y="31162"/>
                </a:moveTo>
                <a:cubicBezTo>
                  <a:pt x="94048" y="6178"/>
                  <a:pt x="194368" y="-18134"/>
                  <a:pt x="298907" y="19243"/>
                </a:cubicBezTo>
                <a:cubicBezTo>
                  <a:pt x="474481" y="82018"/>
                  <a:pt x="608646" y="151359"/>
                  <a:pt x="608646" y="264894"/>
                </a:cubicBezTo>
                <a:lnTo>
                  <a:pt x="176646" y="264894"/>
                </a:lnTo>
                <a:lnTo>
                  <a:pt x="0" y="31162"/>
                </a:lnTo>
                <a:close/>
              </a:path>
              <a:path w="608646" h="264894" fill="none">
                <a:moveTo>
                  <a:pt x="0" y="31162"/>
                </a:moveTo>
                <a:cubicBezTo>
                  <a:pt x="94048" y="6178"/>
                  <a:pt x="200063" y="1951"/>
                  <a:pt x="298907" y="19243"/>
                </a:cubicBezTo>
                <a:cubicBezTo>
                  <a:pt x="482576" y="51375"/>
                  <a:pt x="608646" y="151359"/>
                  <a:pt x="608646" y="264894"/>
                </a:cubicBezTo>
              </a:path>
            </a:pathLst>
          </a:cu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668B8DBA-51FF-40DC-AE23-8A48438C4E5B}"/>
              </a:ext>
            </a:extLst>
          </p:cNvPr>
          <p:cNvSpPr txBox="1"/>
          <p:nvPr/>
        </p:nvSpPr>
        <p:spPr>
          <a:xfrm>
            <a:off x="2686817" y="3169372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400" dirty="0"/>
              <a:t>SSIS</a:t>
            </a:r>
          </a:p>
        </p:txBody>
      </p:sp>
    </p:spTree>
    <p:extLst>
      <p:ext uri="{BB962C8B-B14F-4D97-AF65-F5344CB8AC3E}">
        <p14:creationId xmlns:p14="http://schemas.microsoft.com/office/powerpoint/2010/main" val="172521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302624" y="2388781"/>
            <a:ext cx="3912781" cy="3745424"/>
          </a:xfrm>
          <a:prstGeom prst="rect">
            <a:avLst/>
          </a:prstGeom>
          <a:solidFill>
            <a:srgbClr val="F9F9F9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0" tIns="180000" rIns="180000" bIns="180000" rtlCol="0" anchor="t" anchorCtr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Mise en place de temps réel difficile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Coût en licence important</a:t>
            </a:r>
            <a:br>
              <a:rPr lang="fr-FR" dirty="0">
                <a:solidFill>
                  <a:schemeClr val="tx1"/>
                </a:solidFill>
              </a:rPr>
            </a:b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Infrastructure onéreuse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Peu flexible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2337" y="2388782"/>
            <a:ext cx="3912781" cy="3745424"/>
          </a:xfrm>
          <a:prstGeom prst="rect">
            <a:avLst/>
          </a:prstGeom>
          <a:solidFill>
            <a:srgbClr val="F9F9F9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0" tIns="180000" rIns="180000" bIns="180000" rtlCol="0" anchor="t" anchorCtr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Architecture mature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Grande disponibilité des compétences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Fiabilité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Azure ou On </a:t>
            </a:r>
            <a:r>
              <a:rPr lang="fr-FR" dirty="0" err="1">
                <a:solidFill>
                  <a:schemeClr val="tx1"/>
                </a:solidFill>
              </a:rPr>
              <a:t>Premise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Architecture : BI à papa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47" y="5433146"/>
            <a:ext cx="825894" cy="8258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84" y="5407556"/>
            <a:ext cx="835109" cy="855862"/>
          </a:xfrm>
          <a:prstGeom prst="rect">
            <a:avLst/>
          </a:prstGeom>
        </p:spPr>
      </p:pic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D36BCB86-BA95-44F7-B77E-9FDCD86FA1F6}"/>
              </a:ext>
            </a:extLst>
          </p:cNvPr>
          <p:cNvSpPr txBox="1">
            <a:spLocks/>
          </p:cNvSpPr>
          <p:nvPr/>
        </p:nvSpPr>
        <p:spPr>
          <a:xfrm>
            <a:off x="609600" y="1124745"/>
            <a:ext cx="11176000" cy="5204089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Une architecture, pas prête à laisser sa place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168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D6DD8915-43C2-4ECD-BC4A-AFDCB87560D2}"/>
              </a:ext>
            </a:extLst>
          </p:cNvPr>
          <p:cNvGrpSpPr/>
          <p:nvPr/>
        </p:nvGrpSpPr>
        <p:grpSpPr>
          <a:xfrm>
            <a:off x="370957" y="2426974"/>
            <a:ext cx="1514475" cy="884749"/>
            <a:chOff x="557340" y="1432155"/>
            <a:chExt cx="1514475" cy="884749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2CC8C58F-F855-47BF-AD59-EAEE39E93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4000" y="1432155"/>
              <a:ext cx="398380" cy="471766"/>
            </a:xfrm>
            <a:prstGeom prst="rect">
              <a:avLst/>
            </a:prstGeom>
          </p:spPr>
        </p:pic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38F20086-09A1-4F9C-A039-620694B79EBA}"/>
                </a:ext>
              </a:extLst>
            </p:cNvPr>
            <p:cNvSpPr txBox="1"/>
            <p:nvPr/>
          </p:nvSpPr>
          <p:spPr>
            <a:xfrm>
              <a:off x="557340" y="1901406"/>
              <a:ext cx="1514475" cy="415498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200" b="1" dirty="0"/>
                <a:t>Fichiers plats</a:t>
              </a:r>
            </a:p>
            <a:p>
              <a:pPr algn="ctr"/>
              <a:r>
                <a:rPr lang="fr-FR" sz="900" dirty="0"/>
                <a:t>(txt, csv, xml, </a:t>
              </a:r>
              <a:r>
                <a:rPr lang="fr-FR" sz="900" dirty="0" err="1"/>
                <a:t>json</a:t>
              </a:r>
              <a:r>
                <a:rPr lang="fr-FR" sz="900" dirty="0"/>
                <a:t>,…)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1CCFE6B4-46A1-4617-8835-740AD6CC6894}"/>
              </a:ext>
            </a:extLst>
          </p:cNvPr>
          <p:cNvGrpSpPr/>
          <p:nvPr/>
        </p:nvGrpSpPr>
        <p:grpSpPr>
          <a:xfrm>
            <a:off x="304282" y="3508698"/>
            <a:ext cx="1581150" cy="990781"/>
            <a:chOff x="468003" y="2482267"/>
            <a:chExt cx="1581150" cy="990781"/>
          </a:xfrm>
        </p:grpSpPr>
        <p:pic>
          <p:nvPicPr>
            <p:cNvPr id="10" name="Image 10">
              <a:extLst>
                <a:ext uri="{FF2B5EF4-FFF2-40B4-BE49-F238E27FC236}">
                  <a16:creationId xmlns:a16="http://schemas.microsoft.com/office/drawing/2014/main" id="{025E8566-EF5F-4B50-91D5-BFCAB967E6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3694" y="2482267"/>
              <a:ext cx="458686" cy="483480"/>
            </a:xfrm>
            <a:prstGeom prst="rect">
              <a:avLst/>
            </a:prstGeom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6155E468-02B4-41D6-8E2C-C629D7F34ED4}"/>
                </a:ext>
              </a:extLst>
            </p:cNvPr>
            <p:cNvSpPr txBox="1"/>
            <p:nvPr/>
          </p:nvSpPr>
          <p:spPr>
            <a:xfrm>
              <a:off x="468003" y="2919050"/>
              <a:ext cx="1581150" cy="553998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200" b="1" dirty="0"/>
                <a:t>Bases de données</a:t>
              </a:r>
            </a:p>
            <a:p>
              <a:pPr algn="ctr"/>
              <a:r>
                <a:rPr lang="fr-FR" sz="900" dirty="0">
                  <a:cs typeface="Segoe UI"/>
                </a:rPr>
                <a:t>(SQL Server, Oracle, </a:t>
              </a:r>
              <a:r>
                <a:rPr lang="fr-FR" sz="900" dirty="0" err="1">
                  <a:cs typeface="Segoe UI"/>
                </a:rPr>
                <a:t>MySql</a:t>
              </a:r>
              <a:r>
                <a:rPr lang="fr-FR" sz="900" dirty="0">
                  <a:cs typeface="Segoe UI"/>
                </a:rPr>
                <a:t>, Sybase, Teradata,…)</a:t>
              </a:r>
            </a:p>
          </p:txBody>
        </p:sp>
      </p:grp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E37C00C0-270D-4A78-8C59-AEDB1AF04322}"/>
              </a:ext>
            </a:extLst>
          </p:cNvPr>
          <p:cNvCxnSpPr>
            <a:cxnSpLocks/>
          </p:cNvCxnSpPr>
          <p:nvPr/>
        </p:nvCxnSpPr>
        <p:spPr>
          <a:xfrm>
            <a:off x="1903617" y="2755585"/>
            <a:ext cx="1239213" cy="72771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1D0A4F2-C2B8-42B1-926F-90F868FD41AD}"/>
              </a:ext>
            </a:extLst>
          </p:cNvPr>
          <p:cNvCxnSpPr>
            <a:cxnSpLocks/>
          </p:cNvCxnSpPr>
          <p:nvPr/>
        </p:nvCxnSpPr>
        <p:spPr>
          <a:xfrm>
            <a:off x="2007087" y="4070536"/>
            <a:ext cx="117546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F4E58A29-FD78-43FD-ADE2-35ECA00B6C6E}"/>
              </a:ext>
            </a:extLst>
          </p:cNvPr>
          <p:cNvGrpSpPr/>
          <p:nvPr/>
        </p:nvGrpSpPr>
        <p:grpSpPr>
          <a:xfrm>
            <a:off x="304282" y="4732681"/>
            <a:ext cx="1581150" cy="979404"/>
            <a:chOff x="92734" y="4163309"/>
            <a:chExt cx="1581150" cy="979404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C68FE1E2-71AA-4BA7-842D-1DCE098BDB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25" y="4163309"/>
              <a:ext cx="614018" cy="471767"/>
            </a:xfrm>
            <a:prstGeom prst="rect">
              <a:avLst/>
            </a:prstGeom>
          </p:spPr>
        </p:pic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17B704E8-D5F9-4AD5-A17E-A87EBBF7BC56}"/>
                </a:ext>
              </a:extLst>
            </p:cNvPr>
            <p:cNvSpPr txBox="1"/>
            <p:nvPr/>
          </p:nvSpPr>
          <p:spPr>
            <a:xfrm>
              <a:off x="92734" y="4588715"/>
              <a:ext cx="1581150" cy="553998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fr-FR" sz="1200" b="1" dirty="0"/>
                <a:t>Sources Azure</a:t>
              </a:r>
            </a:p>
            <a:p>
              <a:pPr algn="ctr"/>
              <a:r>
                <a:rPr lang="fr-FR" sz="900" dirty="0">
                  <a:cs typeface="Segoe UI"/>
                </a:rPr>
                <a:t>(SQL Azure, Azure SSAS, Azure Data Lake Storage…)</a:t>
              </a:r>
            </a:p>
          </p:txBody>
        </p:sp>
      </p:grp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6F1C0F44-322C-4F4D-894C-43948F70BA73}"/>
              </a:ext>
            </a:extLst>
          </p:cNvPr>
          <p:cNvCxnSpPr>
            <a:cxnSpLocks/>
          </p:cNvCxnSpPr>
          <p:nvPr/>
        </p:nvCxnSpPr>
        <p:spPr>
          <a:xfrm flipV="1">
            <a:off x="1936979" y="4640960"/>
            <a:ext cx="1245571" cy="73565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624C26F2-F6F2-4A0C-B93C-BAB84B5ED531}"/>
              </a:ext>
            </a:extLst>
          </p:cNvPr>
          <p:cNvGrpSpPr/>
          <p:nvPr/>
        </p:nvGrpSpPr>
        <p:grpSpPr>
          <a:xfrm>
            <a:off x="3473347" y="3650200"/>
            <a:ext cx="880030" cy="1021629"/>
            <a:chOff x="3395731" y="2824022"/>
            <a:chExt cx="1206998" cy="1215747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8D921F25-5B35-4B63-98B6-402395675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13" y="2824022"/>
              <a:ext cx="1148022" cy="922176"/>
            </a:xfrm>
            <a:prstGeom prst="rect">
              <a:avLst/>
            </a:prstGeom>
          </p:spPr>
        </p:pic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80E04E0A-B4CD-498A-B1F8-9CF05BA23E26}"/>
                </a:ext>
              </a:extLst>
            </p:cNvPr>
            <p:cNvSpPr txBox="1"/>
            <p:nvPr/>
          </p:nvSpPr>
          <p:spPr>
            <a:xfrm>
              <a:off x="3395731" y="3731992"/>
              <a:ext cx="12069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dirty="0"/>
                <a:t>Power </a:t>
              </a:r>
              <a:r>
                <a:rPr lang="fr-FR" sz="1400" dirty="0" err="1"/>
                <a:t>Query</a:t>
              </a:r>
              <a:endParaRPr lang="fr-FR" sz="1400" dirty="0"/>
            </a:p>
          </p:txBody>
        </p:sp>
      </p:grpSp>
      <p:cxnSp>
        <p:nvCxnSpPr>
          <p:cNvPr id="30" name="Connecteur droit avec flèche 29">
            <a:extLst>
              <a:ext uri="{FF2B5EF4-FFF2-40B4-BE49-F238E27FC236}">
                <a16:creationId xmlns:a16="http://schemas.microsoft.com/office/drawing/2014/main" id="{A7F871CF-7B91-47C5-A560-2FC5CC52E093}"/>
              </a:ext>
            </a:extLst>
          </p:cNvPr>
          <p:cNvCxnSpPr>
            <a:cxnSpLocks/>
          </p:cNvCxnSpPr>
          <p:nvPr/>
        </p:nvCxnSpPr>
        <p:spPr>
          <a:xfrm>
            <a:off x="4628367" y="4070536"/>
            <a:ext cx="117546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ZoneTexte 30">
            <a:extLst>
              <a:ext uri="{FF2B5EF4-FFF2-40B4-BE49-F238E27FC236}">
                <a16:creationId xmlns:a16="http://schemas.microsoft.com/office/drawing/2014/main" id="{A6FEA11B-D2EC-49B8-928A-D830F3899CCB}"/>
              </a:ext>
            </a:extLst>
          </p:cNvPr>
          <p:cNvSpPr txBox="1"/>
          <p:nvPr/>
        </p:nvSpPr>
        <p:spPr>
          <a:xfrm>
            <a:off x="4846346" y="4113257"/>
            <a:ext cx="739503" cy="24622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fr-FR" sz="1000" dirty="0"/>
              <a:t>&lt; 1 Go</a:t>
            </a:r>
            <a:endParaRPr lang="fr-FR" sz="1000" dirty="0">
              <a:cs typeface="Segoe UI"/>
            </a:endParaRP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0976F0A4-A175-4D08-B1B2-6AE7563ED5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4261" y="3609571"/>
            <a:ext cx="1077169" cy="946162"/>
          </a:xfrm>
          <a:prstGeom prst="rect">
            <a:avLst/>
          </a:prstGeom>
        </p:spPr>
      </p:pic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6A413E6B-5D6F-4349-9E25-BC9D85B8F589}"/>
              </a:ext>
            </a:extLst>
          </p:cNvPr>
          <p:cNvCxnSpPr>
            <a:cxnSpLocks/>
          </p:cNvCxnSpPr>
          <p:nvPr/>
        </p:nvCxnSpPr>
        <p:spPr>
          <a:xfrm>
            <a:off x="7385657" y="4113257"/>
            <a:ext cx="10511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4D62FF13-C687-4A1F-8022-A568844E6FB4}"/>
              </a:ext>
            </a:extLst>
          </p:cNvPr>
          <p:cNvGrpSpPr/>
          <p:nvPr/>
        </p:nvGrpSpPr>
        <p:grpSpPr>
          <a:xfrm>
            <a:off x="8142249" y="3802026"/>
            <a:ext cx="1511474" cy="1003635"/>
            <a:chOff x="4759891" y="3996629"/>
            <a:chExt cx="1511474" cy="1003635"/>
          </a:xfrm>
        </p:grpSpPr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FE65431A-7423-4B6B-B701-E05109D41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43017" y="3996629"/>
              <a:ext cx="529445" cy="529445"/>
            </a:xfrm>
            <a:prstGeom prst="rect">
              <a:avLst/>
            </a:prstGeom>
          </p:spPr>
        </p:pic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33DDE2EF-81F0-45F3-BFA1-E729E5A98C4D}"/>
                </a:ext>
              </a:extLst>
            </p:cNvPr>
            <p:cNvSpPr txBox="1"/>
            <p:nvPr/>
          </p:nvSpPr>
          <p:spPr>
            <a:xfrm>
              <a:off x="4759891" y="4538599"/>
              <a:ext cx="15114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Power BI Enterprise Gateway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E29AF6C1-63D2-4266-8CB7-7CB7ACF8939A}"/>
              </a:ext>
            </a:extLst>
          </p:cNvPr>
          <p:cNvGrpSpPr/>
          <p:nvPr/>
        </p:nvGrpSpPr>
        <p:grpSpPr>
          <a:xfrm>
            <a:off x="10361454" y="3469696"/>
            <a:ext cx="1077170" cy="1124227"/>
            <a:chOff x="7866873" y="4860070"/>
            <a:chExt cx="1164452" cy="1124227"/>
          </a:xfrm>
        </p:grpSpPr>
        <p:sp>
          <p:nvSpPr>
            <p:cNvPr id="34" name="Rectangle : coins arrondis 33">
              <a:extLst>
                <a:ext uri="{FF2B5EF4-FFF2-40B4-BE49-F238E27FC236}">
                  <a16:creationId xmlns:a16="http://schemas.microsoft.com/office/drawing/2014/main" id="{1E28ECDE-B00F-4D61-8772-E375D9BB5BDB}"/>
                </a:ext>
              </a:extLst>
            </p:cNvPr>
            <p:cNvSpPr/>
            <p:nvPr/>
          </p:nvSpPr>
          <p:spPr>
            <a:xfrm>
              <a:off x="7866873" y="5083741"/>
              <a:ext cx="1164452" cy="9000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9FAF9C68-C6EB-4FE7-8B5F-E53F079FBF1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05374" y="4860070"/>
              <a:ext cx="863999" cy="216000"/>
            </a:xfrm>
            <a:prstGeom prst="rect">
              <a:avLst/>
            </a:prstGeom>
          </p:spPr>
        </p:pic>
        <p:grpSp>
          <p:nvGrpSpPr>
            <p:cNvPr id="37" name="Groupe 36">
              <a:extLst>
                <a:ext uri="{FF2B5EF4-FFF2-40B4-BE49-F238E27FC236}">
                  <a16:creationId xmlns:a16="http://schemas.microsoft.com/office/drawing/2014/main" id="{67F4EB59-28FF-4205-8AA3-D28613835F43}"/>
                </a:ext>
              </a:extLst>
            </p:cNvPr>
            <p:cNvGrpSpPr/>
            <p:nvPr/>
          </p:nvGrpSpPr>
          <p:grpSpPr>
            <a:xfrm>
              <a:off x="8175669" y="5308600"/>
              <a:ext cx="550790" cy="675697"/>
              <a:chOff x="7915050" y="4739744"/>
              <a:chExt cx="505268" cy="619226"/>
            </a:xfrm>
          </p:grpSpPr>
          <p:pic>
            <p:nvPicPr>
              <p:cNvPr id="38" name="Image 37">
                <a:extLst>
                  <a:ext uri="{FF2B5EF4-FFF2-40B4-BE49-F238E27FC236}">
                    <a16:creationId xmlns:a16="http://schemas.microsoft.com/office/drawing/2014/main" id="{A91440C4-1843-419E-A6E2-8FC0DFDC87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55838" y="4739744"/>
                <a:ext cx="416597" cy="365930"/>
              </a:xfrm>
              <a:prstGeom prst="rect">
                <a:avLst/>
              </a:prstGeom>
            </p:spPr>
          </p:pic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34A14613-9E5F-4EAE-8D1E-B10EE6CE6F53}"/>
                  </a:ext>
                </a:extLst>
              </p:cNvPr>
              <p:cNvSpPr txBox="1"/>
              <p:nvPr/>
            </p:nvSpPr>
            <p:spPr>
              <a:xfrm>
                <a:off x="7915050" y="5081971"/>
                <a:ext cx="5052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fr-FR" sz="1200" dirty="0"/>
                  <a:t>.</a:t>
                </a:r>
                <a:r>
                  <a:rPr lang="fr-FR" sz="1200" dirty="0" err="1"/>
                  <a:t>pbix</a:t>
                </a:r>
                <a:endParaRPr lang="fr-FR" sz="1200" dirty="0"/>
              </a:p>
            </p:txBody>
          </p:sp>
        </p:grpSp>
      </p:grp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7A34D663-B429-41A2-9512-A312CEEA887E}"/>
              </a:ext>
            </a:extLst>
          </p:cNvPr>
          <p:cNvCxnSpPr>
            <a:cxnSpLocks/>
          </p:cNvCxnSpPr>
          <p:nvPr/>
        </p:nvCxnSpPr>
        <p:spPr>
          <a:xfrm>
            <a:off x="9224895" y="4113257"/>
            <a:ext cx="1051133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ZoneTexte 42">
            <a:extLst>
              <a:ext uri="{FF2B5EF4-FFF2-40B4-BE49-F238E27FC236}">
                <a16:creationId xmlns:a16="http://schemas.microsoft.com/office/drawing/2014/main" id="{49F34959-55D2-4D17-B347-83E8C7CAD82F}"/>
              </a:ext>
            </a:extLst>
          </p:cNvPr>
          <p:cNvSpPr txBox="1"/>
          <p:nvPr/>
        </p:nvSpPr>
        <p:spPr>
          <a:xfrm>
            <a:off x="5958213" y="4522951"/>
            <a:ext cx="13903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Power BI Desktop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CC63EF3-2A3F-44AC-BC22-C9092C5EF68C}"/>
              </a:ext>
            </a:extLst>
          </p:cNvPr>
          <p:cNvGrpSpPr/>
          <p:nvPr/>
        </p:nvGrpSpPr>
        <p:grpSpPr>
          <a:xfrm>
            <a:off x="595641" y="1545606"/>
            <a:ext cx="10992366" cy="654314"/>
            <a:chOff x="599816" y="1790419"/>
            <a:chExt cx="10992366" cy="654314"/>
          </a:xfrm>
        </p:grpSpPr>
        <p:cxnSp>
          <p:nvCxnSpPr>
            <p:cNvPr id="44" name="Connecteur droit 43">
              <a:extLst>
                <a:ext uri="{FF2B5EF4-FFF2-40B4-BE49-F238E27FC236}">
                  <a16:creationId xmlns:a16="http://schemas.microsoft.com/office/drawing/2014/main" id="{5D605707-3523-45A5-B748-D820659E1DF5}"/>
                </a:ext>
              </a:extLst>
            </p:cNvPr>
            <p:cNvCxnSpPr/>
            <p:nvPr/>
          </p:nvCxnSpPr>
          <p:spPr>
            <a:xfrm>
              <a:off x="599816" y="2338864"/>
              <a:ext cx="10992366" cy="0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solid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itre 3">
              <a:extLst>
                <a:ext uri="{FF2B5EF4-FFF2-40B4-BE49-F238E27FC236}">
                  <a16:creationId xmlns:a16="http://schemas.microsoft.com/office/drawing/2014/main" id="{17BBA9F0-543F-48CF-92F7-CB724E7D7CC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66104" y="1790419"/>
              <a:ext cx="10876314" cy="654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lang="en-US" sz="4800" b="0" kern="1200" cap="none" spc="-133" baseline="0">
                  <a:ln w="3175"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latin typeface="+mj-lt"/>
                  <a:ea typeface="+mn-ea"/>
                  <a:cs typeface="Segoe UI Light" panose="020B0502040204020203" pitchFamily="34" charset="0"/>
                </a:defRPr>
              </a:lvl1pPr>
              <a:lvl2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5867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5867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5867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algn="ctr" rtl="0" eaLnBrk="0" fontAlgn="base" hangingPunct="0">
                <a:spcBef>
                  <a:spcPct val="0"/>
                </a:spcBef>
                <a:spcAft>
                  <a:spcPct val="0"/>
                </a:spcAft>
                <a:defRPr sz="5867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609585" algn="ctr" rtl="0" fontAlgn="base">
                <a:spcBef>
                  <a:spcPct val="0"/>
                </a:spcBef>
                <a:spcAft>
                  <a:spcPct val="0"/>
                </a:spcAft>
                <a:defRPr sz="5867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1219170" algn="ctr" rtl="0" fontAlgn="base">
                <a:spcBef>
                  <a:spcPct val="0"/>
                </a:spcBef>
                <a:spcAft>
                  <a:spcPct val="0"/>
                </a:spcAft>
                <a:defRPr sz="5867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1828754" algn="ctr" rtl="0" fontAlgn="base">
                <a:spcBef>
                  <a:spcPct val="0"/>
                </a:spcBef>
                <a:spcAft>
                  <a:spcPct val="0"/>
                </a:spcAft>
                <a:defRPr sz="5867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2438339" algn="ctr" rtl="0" fontAlgn="base">
                <a:spcBef>
                  <a:spcPct val="0"/>
                </a:spcBef>
                <a:spcAft>
                  <a:spcPct val="0"/>
                </a:spcAft>
                <a:defRPr sz="5867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r>
                <a:rPr lang="fr-FR" sz="2500" dirty="0"/>
                <a:t>Azure Data Catalogue</a:t>
              </a:r>
            </a:p>
          </p:txBody>
        </p:sp>
      </p:grpSp>
      <p:sp>
        <p:nvSpPr>
          <p:cNvPr id="41" name="Titre 1">
            <a:extLst>
              <a:ext uri="{FF2B5EF4-FFF2-40B4-BE49-F238E27FC236}">
                <a16:creationId xmlns:a16="http://schemas.microsoft.com/office/drawing/2014/main" id="{899D3D58-E0C3-40B1-BC6F-5DA84011F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5168"/>
            <a:ext cx="10972800" cy="849577"/>
          </a:xfrm>
        </p:spPr>
        <p:txBody>
          <a:bodyPr/>
          <a:lstStyle/>
          <a:p>
            <a:r>
              <a:rPr lang="fr-FR" b="1" dirty="0">
                <a:solidFill>
                  <a:schemeClr val="tx1"/>
                </a:solidFill>
              </a:rPr>
              <a:t>Architecture : Self Service</a:t>
            </a:r>
          </a:p>
        </p:txBody>
      </p:sp>
    </p:spTree>
    <p:extLst>
      <p:ext uri="{BB962C8B-B14F-4D97-AF65-F5344CB8AC3E}">
        <p14:creationId xmlns:p14="http://schemas.microsoft.com/office/powerpoint/2010/main" val="259284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302624" y="2388781"/>
            <a:ext cx="3912781" cy="3745424"/>
          </a:xfrm>
          <a:prstGeom prst="rect">
            <a:avLst/>
          </a:prstGeom>
          <a:solidFill>
            <a:srgbClr val="F9F9F9"/>
          </a:solidFill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0" tIns="180000" rIns="180000" bIns="180000" rtlCol="0" anchor="t" anchorCtr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Non centralisation de l’information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Perte de contrôle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Problèmes de performance sur les sources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Sous estimation de l’effort de formation du métier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2337" y="2388782"/>
            <a:ext cx="3912781" cy="3745424"/>
          </a:xfrm>
          <a:prstGeom prst="rect">
            <a:avLst/>
          </a:prstGeom>
          <a:solidFill>
            <a:srgbClr val="F9F9F9"/>
          </a:solidFill>
          <a:ln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80000" tIns="180000" rIns="180000" bIns="180000" rtlCol="0" anchor="t" anchorCtr="0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Rapidité de mise en place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Peu chère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Rend le métier plus autonome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chemeClr val="tx1"/>
                </a:solidFill>
              </a:rPr>
              <a:t>Libère du temps à l’IT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Architecture : Self Service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47" y="5433146"/>
            <a:ext cx="825894" cy="82589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684" y="5407556"/>
            <a:ext cx="835109" cy="855862"/>
          </a:xfrm>
          <a:prstGeom prst="rect">
            <a:avLst/>
          </a:prstGeom>
        </p:spPr>
      </p:pic>
      <p:sp>
        <p:nvSpPr>
          <p:cNvPr id="9" name="Espace réservé du contenu 4">
            <a:extLst>
              <a:ext uri="{FF2B5EF4-FFF2-40B4-BE49-F238E27FC236}">
                <a16:creationId xmlns:a16="http://schemas.microsoft.com/office/drawing/2014/main" id="{D36BCB86-BA95-44F7-B77E-9FDCD86FA1F6}"/>
              </a:ext>
            </a:extLst>
          </p:cNvPr>
          <p:cNvSpPr txBox="1">
            <a:spLocks/>
          </p:cNvSpPr>
          <p:nvPr/>
        </p:nvSpPr>
        <p:spPr>
          <a:xfrm>
            <a:off x="609600" y="1124745"/>
            <a:ext cx="11176000" cy="5204089"/>
          </a:xfrm>
          <a:prstGeom prst="rect">
            <a:avLst/>
          </a:prstGeom>
        </p:spPr>
        <p:txBody>
          <a:bodyPr/>
          <a:lstStyle>
            <a:lvl1pPr marL="457189" indent="-457189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4267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990575" indent="-38099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523962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133547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6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743131" indent="-30479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667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3600" dirty="0"/>
              <a:t>Gagne du temps, fais-le par toi même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79306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USS Defaut">
  <a:themeElements>
    <a:clrScheme name="Personnalis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504D"/>
      </a:hlink>
      <a:folHlink>
        <a:srgbClr val="C0504D"/>
      </a:folHlink>
    </a:clrScheme>
    <a:fontScheme name="TechDays 2013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C8D19F574DB2468B3037099B752583" ma:contentTypeVersion="5" ma:contentTypeDescription="Crée un document." ma:contentTypeScope="" ma:versionID="cd9653b16b74c67127f138b349496157">
  <xsd:schema xmlns:xsd="http://www.w3.org/2001/XMLSchema" xmlns:xs="http://www.w3.org/2001/XMLSchema" xmlns:p="http://schemas.microsoft.com/office/2006/metadata/properties" xmlns:ns2="88422c51-b566-4b00-8347-b95515b7518d" targetNamespace="http://schemas.microsoft.com/office/2006/metadata/properties" ma:root="true" ma:fieldsID="a6eefb5232cf20e605cb9a990253f7df" ns2:_="">
    <xsd:import namespace="88422c51-b566-4b00-8347-b95515b7518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22c51-b566-4b00-8347-b95515b751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4F58B94-1634-48BA-8D50-E6E6C7B1A2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422c51-b566-4b00-8347-b95515b751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19DA0C-38E7-49E9-9810-D80E563154D7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  <ds:schemaRef ds:uri="88422c51-b566-4b00-8347-b95515b7518d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8040FEE-2051-4A4B-874E-8D33910B90B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1802</TotalTime>
  <Words>422</Words>
  <Application>Microsoft Office PowerPoint</Application>
  <PresentationFormat>Grand écran</PresentationFormat>
  <Paragraphs>196</Paragraphs>
  <Slides>18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Segoe UI</vt:lpstr>
      <vt:lpstr>Segoe UI Light</vt:lpstr>
      <vt:lpstr>Wingdings</vt:lpstr>
      <vt:lpstr>Thème Office</vt:lpstr>
      <vt:lpstr>GUSS Defaut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Architecture : BI à papa</vt:lpstr>
      <vt:lpstr>Architecture : BI à papa</vt:lpstr>
      <vt:lpstr>Architecture : Self Service</vt:lpstr>
      <vt:lpstr>Architecture : Self Service</vt:lpstr>
      <vt:lpstr>Présentation PowerPoint</vt:lpstr>
      <vt:lpstr>Présentation PowerPoint</vt:lpstr>
      <vt:lpstr>Présentation PowerPoint</vt:lpstr>
      <vt:lpstr>Architecture : Modern Data Warehouse</vt:lpstr>
      <vt:lpstr>Présentation PowerPoint</vt:lpstr>
      <vt:lpstr>Présentation PowerPoint</vt:lpstr>
      <vt:lpstr>Présentation PowerPoint</vt:lpstr>
      <vt:lpstr>Architecture : Real Time Analytics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Jean-Pierre Riehl</dc:creator>
  <cp:lastModifiedBy>Charles-Henri Sauget</cp:lastModifiedBy>
  <cp:revision>65</cp:revision>
  <cp:lastPrinted>2018-06-10T16:47:51Z</cp:lastPrinted>
  <dcterms:created xsi:type="dcterms:W3CDTF">2018-02-18T09:50:11Z</dcterms:created>
  <dcterms:modified xsi:type="dcterms:W3CDTF">2018-06-16T16:23:26Z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0x01010012C8D19F574DB2468B3037099B752583</vt:lpwstr>
  </property>
</Properties>
</file>